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14"/>
  </p:notesMasterIdLst>
  <p:sldIdLst>
    <p:sldId id="272" r:id="rId2"/>
    <p:sldId id="273" r:id="rId3"/>
    <p:sldId id="274" r:id="rId4"/>
    <p:sldId id="275" r:id="rId5"/>
    <p:sldId id="276" r:id="rId6"/>
    <p:sldId id="277" r:id="rId7"/>
    <p:sldId id="278" r:id="rId8"/>
    <p:sldId id="279" r:id="rId9"/>
    <p:sldId id="280" r:id="rId10"/>
    <p:sldId id="281" r:id="rId11"/>
    <p:sldId id="282" r:id="rId12"/>
    <p:sldId id="283"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3919" autoAdjust="0"/>
    <p:restoredTop sz="94610" autoAdjust="0"/>
  </p:normalViewPr>
  <p:slideViewPr>
    <p:cSldViewPr snapToGrid="0" snapToObjects="1">
      <p:cViewPr varScale="1">
        <p:scale>
          <a:sx n="90" d="100"/>
          <a:sy n="90" d="100"/>
        </p:scale>
        <p:origin x="-144" y="-198"/>
      </p:cViewPr>
      <p:guideLst>
        <p:guide orient="horz" pos="2592"/>
        <p:guide pos="4608"/>
      </p:guideLst>
    </p:cSldViewPr>
  </p:slideViewPr>
  <p:outlineViewPr>
    <p:cViewPr>
      <p:scale>
        <a:sx n="33" d="100"/>
        <a:sy n="33" d="100"/>
      </p:scale>
      <p:origin x="0" y="0"/>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675248" y="1645920"/>
            <a:ext cx="13167360" cy="2194560"/>
          </a:xfrm>
        </p:spPr>
        <p:txBody>
          <a:bodyPr vert="horz" lIns="65311" tIns="0" rIns="65311" bIns="0" anchor="b">
            <a:normAutofit/>
            <a:scene3d>
              <a:camera prst="orthographicFront"/>
              <a:lightRig rig="soft" dir="t">
                <a:rot lat="0" lon="0" rev="17220000"/>
              </a:lightRig>
            </a:scene3d>
            <a:sp3d prstMaterial="softEdge">
              <a:bevelT w="38100" h="38100"/>
            </a:sp3d>
          </a:bodyPr>
          <a:lstStyle>
            <a:lvl1pPr>
              <a:defRPr sz="69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7CB97365-EBCA-4027-87D5-99FC1D4DF0BB}" type="datetimeFigureOut">
              <a:rPr lang="en-US" smtClean="0"/>
              <a:pPr/>
              <a:t>4/4/2024</a:t>
            </a:fld>
            <a:endParaRPr lang="en-US"/>
          </a:p>
        </p:txBody>
      </p:sp>
      <p:sp>
        <p:nvSpPr>
          <p:cNvPr id="17" name="Footer Placeholder 16"/>
          <p:cNvSpPr>
            <a:spLocks noGrp="1"/>
          </p:cNvSpPr>
          <p:nvPr>
            <p:ph type="ftr" sz="quarter" idx="11"/>
          </p:nvPr>
        </p:nvSpPr>
        <p:spPr/>
        <p:txBody>
          <a:bodyPr/>
          <a:lstStyle/>
          <a:p>
            <a:endParaRPr kumimoji="0" lang="en-US"/>
          </a:p>
        </p:txBody>
      </p:sp>
      <p:sp>
        <p:nvSpPr>
          <p:cNvPr id="29" name="Slide Number Placeholder 28"/>
          <p:cNvSpPr>
            <a:spLocks noGrp="1"/>
          </p:cNvSpPr>
          <p:nvPr>
            <p:ph type="sldNum" sz="quarter" idx="12"/>
          </p:nvPr>
        </p:nvSpPr>
        <p:spPr/>
        <p:txBody>
          <a:bodyPr/>
          <a:lstStyle/>
          <a:p>
            <a:fld id="{69E29E33-B620-47F9-BB04-8846C2A5AFCC}" type="slidenum">
              <a:rPr kumimoji="0" lang="en-US" smtClean="0"/>
              <a:pPr/>
              <a:t>‹#›</a:t>
            </a:fld>
            <a:endParaRPr kumimoji="0" lang="en-US"/>
          </a:p>
        </p:txBody>
      </p:sp>
      <p:sp>
        <p:nvSpPr>
          <p:cNvPr id="9" name="Subtitle 8"/>
          <p:cNvSpPr>
            <a:spLocks noGrp="1"/>
          </p:cNvSpPr>
          <p:nvPr>
            <p:ph type="subTitle" idx="1"/>
          </p:nvPr>
        </p:nvSpPr>
        <p:spPr>
          <a:xfrm>
            <a:off x="2194560" y="3998038"/>
            <a:ext cx="10241280" cy="2103120"/>
          </a:xfrm>
        </p:spPr>
        <p:txBody>
          <a:bodyPr/>
          <a:lstStyle>
            <a:lvl1pPr marL="0" indent="0" algn="ctr">
              <a:buNone/>
              <a:defRPr>
                <a:solidFill>
                  <a:schemeClr val="tx1"/>
                </a:solidFill>
              </a:defRPr>
            </a:lvl1pPr>
            <a:lvl2pPr marL="653110" indent="0" algn="ctr">
              <a:buNone/>
            </a:lvl2pPr>
            <a:lvl3pPr marL="1306220" indent="0" algn="ctr">
              <a:buNone/>
            </a:lvl3pPr>
            <a:lvl4pPr marL="1959331" indent="0" algn="ctr">
              <a:buNone/>
            </a:lvl4pPr>
            <a:lvl5pPr marL="2612441" indent="0" algn="ctr">
              <a:buNone/>
            </a:lvl5pPr>
            <a:lvl6pPr marL="3265551" indent="0" algn="ctr">
              <a:buNone/>
            </a:lvl6pPr>
            <a:lvl7pPr marL="3918661" indent="0" algn="ctr">
              <a:buNone/>
            </a:lvl7pPr>
            <a:lvl8pPr marL="4571771" indent="0" algn="ctr">
              <a:buNone/>
            </a:lvl8pPr>
            <a:lvl9pPr marL="5224882" indent="0" algn="ctr">
              <a:buNone/>
            </a:lvl9pPr>
          </a:lstStyle>
          <a:p>
            <a:r>
              <a:rPr kumimoji="0" lang="en-US" smtClean="0"/>
              <a:t>Click to edit Master subtitle style</a:t>
            </a:r>
            <a:endParaRPr kumimoji="0"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CB97365-EBCA-4027-87D5-99FC1D4DF0BB}"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731520" y="329566"/>
            <a:ext cx="9631680" cy="702183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CB97365-EBCA-4027-87D5-99FC1D4DF0BB}"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CB97365-EBCA-4027-87D5-99FC1D4DF0BB}"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560320" y="731520"/>
            <a:ext cx="11338560" cy="219456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69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560320" y="3009343"/>
            <a:ext cx="11338560" cy="1811654"/>
          </a:xfrm>
        </p:spPr>
        <p:txBody>
          <a:bodyPr anchor="t"/>
          <a:lstStyle>
            <a:lvl1pPr marL="104498" indent="0" algn="l">
              <a:buNone/>
              <a:defRPr sz="2900">
                <a:solidFill>
                  <a:schemeClr val="tx1"/>
                </a:solidFill>
              </a:defRPr>
            </a:lvl1pPr>
            <a:lvl2pPr>
              <a:buNone/>
              <a:defRPr sz="2600">
                <a:solidFill>
                  <a:schemeClr val="tx1">
                    <a:tint val="75000"/>
                  </a:schemeClr>
                </a:solidFill>
              </a:defRPr>
            </a:lvl2pPr>
            <a:lvl3pPr>
              <a:buNone/>
              <a:defRPr sz="2300">
                <a:solidFill>
                  <a:schemeClr val="tx1">
                    <a:tint val="75000"/>
                  </a:schemeClr>
                </a:solidFill>
              </a:defRPr>
            </a:lvl3pPr>
            <a:lvl4pPr>
              <a:buNone/>
              <a:defRPr sz="2000">
                <a:solidFill>
                  <a:schemeClr val="tx1">
                    <a:tint val="75000"/>
                  </a:schemeClr>
                </a:solidFill>
              </a:defRPr>
            </a:lvl4pPr>
            <a:lvl5pPr>
              <a:buNone/>
              <a:defRPr sz="20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7CB97365-EBCA-4027-87D5-99FC1D4DF0BB}"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a:xfrm>
            <a:off x="12679680" y="7700011"/>
            <a:ext cx="1219200" cy="438150"/>
          </a:xfrm>
        </p:spPr>
        <p:txBody>
          <a:bodyPr/>
          <a:lstStyle/>
          <a:p>
            <a:fld id="{69E29E33-B620-47F9-BB04-8846C2A5AFC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731520" y="1920240"/>
            <a:ext cx="6461760" cy="5431156"/>
          </a:xfrm>
        </p:spPr>
        <p:txBody>
          <a:bodyPr/>
          <a:lstStyle>
            <a:lvl1pPr>
              <a:defRPr sz="3700"/>
            </a:lvl1pPr>
            <a:lvl2pPr>
              <a:defRPr sz="3400"/>
            </a:lvl2pPr>
            <a:lvl3pPr>
              <a:defRPr sz="2900"/>
            </a:lvl3pPr>
            <a:lvl4pPr>
              <a:defRPr sz="2600"/>
            </a:lvl4pPr>
            <a:lvl5pPr>
              <a:defRPr sz="2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437120" y="1920240"/>
            <a:ext cx="6461760" cy="5431156"/>
          </a:xfrm>
        </p:spPr>
        <p:txBody>
          <a:bodyPr/>
          <a:lstStyle>
            <a:lvl1pPr>
              <a:defRPr sz="3700"/>
            </a:lvl1pPr>
            <a:lvl2pPr>
              <a:defRPr sz="3400"/>
            </a:lvl2pPr>
            <a:lvl3pPr>
              <a:defRPr sz="2900"/>
            </a:lvl3pPr>
            <a:lvl4pPr>
              <a:defRPr sz="2600"/>
            </a:lvl4pPr>
            <a:lvl5pPr>
              <a:defRPr sz="2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CB97365-EBCA-4027-87D5-99FC1D4DF0BB}"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7660"/>
            <a:ext cx="13167360" cy="13716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31520" y="1842135"/>
            <a:ext cx="6464301" cy="901064"/>
          </a:xfrm>
        </p:spPr>
        <p:txBody>
          <a:bodyPr anchor="ctr"/>
          <a:lstStyle>
            <a:lvl1pPr marL="0" indent="0">
              <a:buNone/>
              <a:defRPr sz="3400" b="0" cap="all" baseline="0">
                <a:solidFill>
                  <a:schemeClr val="tx1"/>
                </a:solidFill>
              </a:defRPr>
            </a:lvl1pPr>
            <a:lvl2pPr>
              <a:buNone/>
              <a:defRPr sz="2900" b="1"/>
            </a:lvl2pPr>
            <a:lvl3pPr>
              <a:buNone/>
              <a:defRPr sz="2600" b="1"/>
            </a:lvl3pPr>
            <a:lvl4pPr>
              <a:buNone/>
              <a:defRPr sz="2300" b="1"/>
            </a:lvl4pPr>
            <a:lvl5pPr>
              <a:buNone/>
              <a:defRPr sz="23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7432041" y="1842135"/>
            <a:ext cx="6466840" cy="901064"/>
          </a:xfrm>
        </p:spPr>
        <p:txBody>
          <a:bodyPr anchor="ctr"/>
          <a:lstStyle>
            <a:lvl1pPr marL="0" indent="0">
              <a:buNone/>
              <a:defRPr sz="3400" b="0" cap="all" baseline="0">
                <a:solidFill>
                  <a:schemeClr val="tx1"/>
                </a:solidFill>
              </a:defRPr>
            </a:lvl1pPr>
            <a:lvl2pPr>
              <a:buNone/>
              <a:defRPr sz="2900" b="1"/>
            </a:lvl2pPr>
            <a:lvl3pPr>
              <a:buNone/>
              <a:defRPr sz="2600" b="1"/>
            </a:lvl3pPr>
            <a:lvl4pPr>
              <a:buNone/>
              <a:defRPr sz="2300" b="1"/>
            </a:lvl4pPr>
            <a:lvl5pPr>
              <a:buNone/>
              <a:defRPr sz="23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731520" y="2834640"/>
            <a:ext cx="6464301" cy="4516756"/>
          </a:xfrm>
        </p:spPr>
        <p:txBody>
          <a:bodyPr/>
          <a:lstStyle>
            <a:lvl1pPr>
              <a:defRPr sz="3400"/>
            </a:lvl1pPr>
            <a:lvl2pPr>
              <a:defRPr sz="2900"/>
            </a:lvl2pPr>
            <a:lvl3pPr>
              <a:defRPr sz="2600"/>
            </a:lvl3pPr>
            <a:lvl4pPr>
              <a:defRPr sz="2300"/>
            </a:lvl4pPr>
            <a:lvl5pPr>
              <a:defRPr sz="23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7432041" y="2834640"/>
            <a:ext cx="6466840" cy="4516756"/>
          </a:xfrm>
        </p:spPr>
        <p:txBody>
          <a:bodyPr/>
          <a:lstStyle>
            <a:lvl1pPr>
              <a:defRPr sz="3400"/>
            </a:lvl1pPr>
            <a:lvl2pPr>
              <a:defRPr sz="2900"/>
            </a:lvl2pPr>
            <a:lvl3pPr>
              <a:defRPr sz="2600"/>
            </a:lvl3pPr>
            <a:lvl4pPr>
              <a:defRPr sz="2300"/>
            </a:lvl4pPr>
            <a:lvl5pPr>
              <a:defRPr sz="23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7CB97365-EBCA-4027-87D5-99FC1D4DF0BB}" type="datetimeFigureOut">
              <a:rPr lang="en-US" smtClean="0"/>
              <a:pPr/>
              <a:t>4/4/2024</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7CB97365-EBCA-4027-87D5-99FC1D4DF0BB}" type="datetimeFigureOut">
              <a:rPr lang="en-US" smtClean="0"/>
              <a:pPr/>
              <a:t>4/4/2024</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B97365-EBCA-4027-87D5-99FC1D4DF0BB}" type="datetimeFigureOut">
              <a:rPr lang="en-US" smtClean="0"/>
              <a:pPr/>
              <a:t>4/4/2024</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vert="horz" anchor="b">
            <a:normAutofit/>
            <a:sp3d prstMaterial="softEdge"/>
          </a:bodyPr>
          <a:lstStyle>
            <a:lvl1pPr algn="l">
              <a:buNone/>
              <a:defRPr sz="31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31521" y="1828800"/>
            <a:ext cx="4813301" cy="5522596"/>
          </a:xfrm>
        </p:spPr>
        <p:txBody>
          <a:bodyPr/>
          <a:lstStyle>
            <a:lvl1pPr marL="0" indent="0">
              <a:buNone/>
              <a:defRPr sz="2000"/>
            </a:lvl1pPr>
            <a:lvl2pPr>
              <a:buNone/>
              <a:defRPr sz="1700"/>
            </a:lvl2pPr>
            <a:lvl3pPr>
              <a:buNone/>
              <a:defRPr sz="1400"/>
            </a:lvl3pPr>
            <a:lvl4pPr>
              <a:buNone/>
              <a:defRPr sz="1300"/>
            </a:lvl4pPr>
            <a:lvl5pPr>
              <a:buNone/>
              <a:defRPr sz="13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5720080" y="327660"/>
            <a:ext cx="8178800" cy="7023736"/>
          </a:xfrm>
        </p:spPr>
        <p:txBody>
          <a:bodyPr/>
          <a:lstStyle>
            <a:lvl1pPr>
              <a:defRPr sz="3700"/>
            </a:lvl1pPr>
            <a:lvl2pPr>
              <a:defRPr sz="3400"/>
            </a:lvl2pPr>
            <a:lvl3pPr>
              <a:defRPr sz="3100"/>
            </a:lvl3pPr>
            <a:lvl4pPr>
              <a:defRPr sz="2900"/>
            </a:lvl4pPr>
            <a:lvl5pPr>
              <a:defRPr sz="2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CB97365-EBCA-4027-87D5-99FC1D4DF0BB}"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26080" y="731520"/>
            <a:ext cx="8778240" cy="626746"/>
          </a:xfrm>
        </p:spPr>
        <p:txBody>
          <a:bodyPr lIns="65311" rIns="65311" bIns="0" anchor="b">
            <a:sp3d prstMaterial="softEdge"/>
          </a:bodyPr>
          <a:lstStyle>
            <a:lvl1pPr algn="ctr">
              <a:buNone/>
              <a:defRPr sz="29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2926080" y="2198370"/>
            <a:ext cx="8778240" cy="475488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marL="0" indent="0" algn="l" rtl="0" eaLnBrk="1" latinLnBrk="0" hangingPunct="1">
              <a:buNone/>
              <a:defRPr sz="46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2926080" y="1400145"/>
            <a:ext cx="8778240" cy="636422"/>
          </a:xfrm>
        </p:spPr>
        <p:txBody>
          <a:bodyPr lIns="65311" tIns="65311" rIns="65311" anchor="t"/>
          <a:lstStyle>
            <a:lvl1pPr marL="0" indent="0" algn="ctr">
              <a:buNone/>
              <a:defRPr sz="2000"/>
            </a:lvl1pPr>
            <a:lvl2pPr>
              <a:defRPr sz="1700"/>
            </a:lvl2pPr>
            <a:lvl3pPr>
              <a:defRPr sz="1400"/>
            </a:lvl3pPr>
            <a:lvl4pPr>
              <a:defRPr sz="1300"/>
            </a:lvl4pPr>
            <a:lvl5pPr>
              <a:defRPr sz="13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CB97365-EBCA-4027-87D5-99FC1D4DF0BB}"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731520" y="329566"/>
            <a:ext cx="13167360" cy="1371600"/>
          </a:xfrm>
          <a:prstGeom prst="rect">
            <a:avLst/>
          </a:prstGeom>
        </p:spPr>
        <p:txBody>
          <a:bodyPr vert="horz" lIns="130622" tIns="65311" rIns="130622" bIns="65311"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731520" y="1920240"/>
            <a:ext cx="13167360" cy="5650992"/>
          </a:xfrm>
          <a:prstGeom prst="rect">
            <a:avLst/>
          </a:prstGeom>
        </p:spPr>
        <p:txBody>
          <a:bodyPr vert="horz" lIns="130622" tIns="65311" rIns="130622" bIns="65311">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731520" y="7700011"/>
            <a:ext cx="3413760" cy="438150"/>
          </a:xfrm>
          <a:prstGeom prst="rect">
            <a:avLst/>
          </a:prstGeom>
        </p:spPr>
        <p:txBody>
          <a:bodyPr vert="horz" lIns="130622" tIns="65311" rIns="130622" bIns="65311" anchor="b"/>
          <a:lstStyle>
            <a:lvl1pPr algn="l" eaLnBrk="1" latinLnBrk="0" hangingPunct="1">
              <a:defRPr kumimoji="0" sz="1700">
                <a:solidFill>
                  <a:schemeClr val="tx1">
                    <a:shade val="50000"/>
                  </a:schemeClr>
                </a:solidFill>
              </a:defRPr>
            </a:lvl1pPr>
          </a:lstStyle>
          <a:p>
            <a:fld id="{7CB97365-EBCA-4027-87D5-99FC1D4DF0BB}" type="datetimeFigureOut">
              <a:rPr lang="en-US" smtClean="0"/>
              <a:pPr/>
              <a:t>4/4/2024</a:t>
            </a:fld>
            <a:endParaRPr lang="en-US">
              <a:solidFill>
                <a:schemeClr val="tx1">
                  <a:shade val="50000"/>
                </a:schemeClr>
              </a:solidFill>
            </a:endParaRPr>
          </a:p>
        </p:txBody>
      </p:sp>
      <p:sp>
        <p:nvSpPr>
          <p:cNvPr id="3" name="Footer Placeholder 2"/>
          <p:cNvSpPr>
            <a:spLocks noGrp="1"/>
          </p:cNvSpPr>
          <p:nvPr>
            <p:ph type="ftr" sz="quarter" idx="3"/>
          </p:nvPr>
        </p:nvSpPr>
        <p:spPr>
          <a:xfrm>
            <a:off x="4998720" y="7700011"/>
            <a:ext cx="4632960" cy="438150"/>
          </a:xfrm>
          <a:prstGeom prst="rect">
            <a:avLst/>
          </a:prstGeom>
        </p:spPr>
        <p:txBody>
          <a:bodyPr vert="horz" lIns="130622" tIns="65311" rIns="130622" bIns="65311" anchor="b"/>
          <a:lstStyle>
            <a:lvl1pPr algn="ctr" eaLnBrk="1" latinLnBrk="0" hangingPunct="1">
              <a:defRPr kumimoji="0" sz="1700">
                <a:solidFill>
                  <a:schemeClr val="tx1">
                    <a:shade val="50000"/>
                  </a:schemeClr>
                </a:solidFill>
              </a:defRPr>
            </a:lvl1pPr>
          </a:lstStyle>
          <a:p>
            <a:endParaRPr kumimoji="0" lang="en-US">
              <a:solidFill>
                <a:schemeClr val="tx1">
                  <a:shade val="50000"/>
                </a:schemeClr>
              </a:solidFill>
            </a:endParaRPr>
          </a:p>
        </p:txBody>
      </p:sp>
      <p:sp>
        <p:nvSpPr>
          <p:cNvPr id="23" name="Slide Number Placeholder 22"/>
          <p:cNvSpPr>
            <a:spLocks noGrp="1"/>
          </p:cNvSpPr>
          <p:nvPr>
            <p:ph type="sldNum" sz="quarter" idx="4"/>
          </p:nvPr>
        </p:nvSpPr>
        <p:spPr>
          <a:xfrm>
            <a:off x="12679680" y="7700011"/>
            <a:ext cx="1219200" cy="438150"/>
          </a:xfrm>
          <a:prstGeom prst="rect">
            <a:avLst/>
          </a:prstGeom>
        </p:spPr>
        <p:txBody>
          <a:bodyPr vert="horz" lIns="0" tIns="65311" rIns="0" bIns="65311" anchor="b"/>
          <a:lstStyle>
            <a:lvl1pPr algn="r" eaLnBrk="1" latinLnBrk="0" hangingPunct="1">
              <a:defRPr kumimoji="0" sz="1700">
                <a:solidFill>
                  <a:schemeClr val="tx1">
                    <a:shade val="50000"/>
                  </a:schemeClr>
                </a:solidFill>
              </a:defRPr>
            </a:lvl1pPr>
          </a:lstStyle>
          <a:p>
            <a:fld id="{69E29E33-B620-47F9-BB04-8846C2A5AFCC}" type="slidenum">
              <a:rPr kumimoji="0" lang="en-US" smtClean="0"/>
              <a:pPr/>
              <a:t>‹#›</a:t>
            </a:fld>
            <a:endParaRPr kumimoji="0" lang="en-US" dirty="0">
              <a:solidFill>
                <a:schemeClr val="tx1">
                  <a:shade val="50000"/>
                </a:schemeClr>
              </a:solidFill>
            </a:endParaRPr>
          </a:p>
        </p:txBody>
      </p:sp>
    </p:spTree>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sldNum="0" hdr="0" ftr="0" dt="0"/>
  <p:txStyles>
    <p:titleStyle>
      <a:lvl1pPr algn="ctr" rtl="0" eaLnBrk="1" latinLnBrk="0" hangingPunct="1">
        <a:spcBef>
          <a:spcPct val="0"/>
        </a:spcBef>
        <a:buNone/>
        <a:defRPr kumimoji="0" sz="59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783732" indent="-587799" algn="l" rtl="0" eaLnBrk="1" latinLnBrk="0" hangingPunct="1">
        <a:spcBef>
          <a:spcPct val="20000"/>
        </a:spcBef>
        <a:buClr>
          <a:schemeClr val="tx1">
            <a:shade val="95000"/>
          </a:schemeClr>
        </a:buClr>
        <a:buSzPct val="65000"/>
        <a:buFont typeface="Wingdings 2"/>
        <a:buChar char=""/>
        <a:defRPr kumimoji="0" sz="4000" kern="1200">
          <a:solidFill>
            <a:schemeClr val="tx1"/>
          </a:solidFill>
          <a:latin typeface="+mn-lt"/>
          <a:ea typeface="+mn-ea"/>
          <a:cs typeface="+mn-cs"/>
        </a:defRPr>
      </a:lvl1pPr>
      <a:lvl2pPr marL="1240909" indent="-404928" algn="l" rtl="0" eaLnBrk="1" latinLnBrk="0" hangingPunct="1">
        <a:spcBef>
          <a:spcPct val="20000"/>
        </a:spcBef>
        <a:buClr>
          <a:schemeClr val="tx1"/>
        </a:buClr>
        <a:buSzPct val="80000"/>
        <a:buFont typeface="Wingdings 2"/>
        <a:buChar char=""/>
        <a:defRPr kumimoji="0" sz="3400" kern="1200">
          <a:solidFill>
            <a:schemeClr val="tx1"/>
          </a:solidFill>
          <a:latin typeface="+mn-lt"/>
          <a:ea typeface="+mn-ea"/>
          <a:cs typeface="+mn-cs"/>
        </a:defRPr>
      </a:lvl2pPr>
      <a:lvl3pPr marL="1619713" indent="-326555" algn="l" rtl="0" eaLnBrk="1" latinLnBrk="0" hangingPunct="1">
        <a:spcBef>
          <a:spcPct val="20000"/>
        </a:spcBef>
        <a:buClr>
          <a:schemeClr val="tx1"/>
        </a:buClr>
        <a:buSzPct val="95000"/>
        <a:buFont typeface="Wingdings"/>
        <a:buChar char=""/>
        <a:defRPr kumimoji="0" sz="3100" kern="1200">
          <a:solidFill>
            <a:schemeClr val="tx1"/>
          </a:solidFill>
          <a:latin typeface="+mn-lt"/>
          <a:ea typeface="+mn-ea"/>
          <a:cs typeface="+mn-cs"/>
        </a:defRPr>
      </a:lvl3pPr>
      <a:lvl4pPr marL="1933206" indent="-261244" algn="l" rtl="0" eaLnBrk="1" latinLnBrk="0" hangingPunct="1">
        <a:spcBef>
          <a:spcPct val="20000"/>
        </a:spcBef>
        <a:buClr>
          <a:schemeClr val="tx1"/>
        </a:buClr>
        <a:buSzPct val="100000"/>
        <a:buFont typeface="Wingdings 3"/>
        <a:buChar char=""/>
        <a:defRPr kumimoji="0" sz="2900" kern="1200">
          <a:solidFill>
            <a:schemeClr val="tx1"/>
          </a:solidFill>
          <a:latin typeface="+mn-lt"/>
          <a:ea typeface="+mn-ea"/>
          <a:cs typeface="+mn-cs"/>
        </a:defRPr>
      </a:lvl4pPr>
      <a:lvl5pPr marL="2207512" indent="-261244" algn="l" rtl="0" eaLnBrk="1" latinLnBrk="0" hangingPunct="1">
        <a:spcBef>
          <a:spcPct val="20000"/>
        </a:spcBef>
        <a:buClr>
          <a:schemeClr val="tx1"/>
        </a:buClr>
        <a:buFont typeface="Wingdings 2"/>
        <a:buChar char=""/>
        <a:defRPr kumimoji="0" sz="2900" kern="1200">
          <a:solidFill>
            <a:schemeClr val="tx1"/>
          </a:solidFill>
          <a:latin typeface="+mn-lt"/>
          <a:ea typeface="+mn-ea"/>
          <a:cs typeface="+mn-cs"/>
        </a:defRPr>
      </a:lvl5pPr>
      <a:lvl6pPr marL="2521005" indent="-261244" algn="l" rtl="0" eaLnBrk="1" latinLnBrk="0" hangingPunct="1">
        <a:spcBef>
          <a:spcPct val="20000"/>
        </a:spcBef>
        <a:buClr>
          <a:schemeClr val="tx1"/>
        </a:buClr>
        <a:buFont typeface="Wingdings 3"/>
        <a:buChar char=""/>
        <a:defRPr kumimoji="0" sz="2600" kern="1200">
          <a:solidFill>
            <a:schemeClr val="tx1"/>
          </a:solidFill>
          <a:latin typeface="+mn-lt"/>
          <a:ea typeface="+mn-ea"/>
          <a:cs typeface="+mn-cs"/>
        </a:defRPr>
      </a:lvl6pPr>
      <a:lvl7pPr marL="2808374" indent="-261244" algn="l" rtl="0" eaLnBrk="1" latinLnBrk="0" hangingPunct="1">
        <a:spcBef>
          <a:spcPct val="20000"/>
        </a:spcBef>
        <a:buClr>
          <a:schemeClr val="tx1"/>
        </a:buClr>
        <a:buFont typeface="Wingdings 2"/>
        <a:buChar char=""/>
        <a:defRPr kumimoji="0" sz="2300" kern="1200">
          <a:solidFill>
            <a:schemeClr val="tx1"/>
          </a:solidFill>
          <a:latin typeface="+mn-lt"/>
          <a:ea typeface="+mn-ea"/>
          <a:cs typeface="+mn-cs"/>
        </a:defRPr>
      </a:lvl7pPr>
      <a:lvl8pPr marL="3095742" indent="-261244"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8pPr>
      <a:lvl9pPr marL="3383111" indent="-261244" algn="l" rtl="0" eaLnBrk="1" latinLnBrk="0" hangingPunct="1">
        <a:spcBef>
          <a:spcPct val="20000"/>
        </a:spcBef>
        <a:buClr>
          <a:schemeClr val="tx1"/>
        </a:buClr>
        <a:buFont typeface="Wingdings 2"/>
        <a:buChar char=""/>
        <a:defRPr kumimoji="0" sz="20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3110" algn="l" rtl="0" eaLnBrk="1" latinLnBrk="0" hangingPunct="1">
        <a:defRPr kumimoji="0" kern="1200">
          <a:solidFill>
            <a:schemeClr val="tx1"/>
          </a:solidFill>
          <a:latin typeface="+mn-lt"/>
          <a:ea typeface="+mn-ea"/>
          <a:cs typeface="+mn-cs"/>
        </a:defRPr>
      </a:lvl2pPr>
      <a:lvl3pPr marL="1306220" algn="l" rtl="0" eaLnBrk="1" latinLnBrk="0" hangingPunct="1">
        <a:defRPr kumimoji="0" kern="1200">
          <a:solidFill>
            <a:schemeClr val="tx1"/>
          </a:solidFill>
          <a:latin typeface="+mn-lt"/>
          <a:ea typeface="+mn-ea"/>
          <a:cs typeface="+mn-cs"/>
        </a:defRPr>
      </a:lvl3pPr>
      <a:lvl4pPr marL="1959331" algn="l" rtl="0" eaLnBrk="1" latinLnBrk="0" hangingPunct="1">
        <a:defRPr kumimoji="0" kern="1200">
          <a:solidFill>
            <a:schemeClr val="tx1"/>
          </a:solidFill>
          <a:latin typeface="+mn-lt"/>
          <a:ea typeface="+mn-ea"/>
          <a:cs typeface="+mn-cs"/>
        </a:defRPr>
      </a:lvl4pPr>
      <a:lvl5pPr marL="2612441" algn="l" rtl="0" eaLnBrk="1" latinLnBrk="0" hangingPunct="1">
        <a:defRPr kumimoji="0" kern="1200">
          <a:solidFill>
            <a:schemeClr val="tx1"/>
          </a:solidFill>
          <a:latin typeface="+mn-lt"/>
          <a:ea typeface="+mn-ea"/>
          <a:cs typeface="+mn-cs"/>
        </a:defRPr>
      </a:lvl5pPr>
      <a:lvl6pPr marL="3265551" algn="l" rtl="0" eaLnBrk="1" latinLnBrk="0" hangingPunct="1">
        <a:defRPr kumimoji="0" kern="1200">
          <a:solidFill>
            <a:schemeClr val="tx1"/>
          </a:solidFill>
          <a:latin typeface="+mn-lt"/>
          <a:ea typeface="+mn-ea"/>
          <a:cs typeface="+mn-cs"/>
        </a:defRPr>
      </a:lvl6pPr>
      <a:lvl7pPr marL="3918661" algn="l" rtl="0" eaLnBrk="1" latinLnBrk="0" hangingPunct="1">
        <a:defRPr kumimoji="0" kern="1200">
          <a:solidFill>
            <a:schemeClr val="tx1"/>
          </a:solidFill>
          <a:latin typeface="+mn-lt"/>
          <a:ea typeface="+mn-ea"/>
          <a:cs typeface="+mn-cs"/>
        </a:defRPr>
      </a:lvl7pPr>
      <a:lvl8pPr marL="4571771" algn="l" rtl="0" eaLnBrk="1" latinLnBrk="0" hangingPunct="1">
        <a:defRPr kumimoji="0" kern="1200">
          <a:solidFill>
            <a:schemeClr val="tx1"/>
          </a:solidFill>
          <a:latin typeface="+mn-lt"/>
          <a:ea typeface="+mn-ea"/>
          <a:cs typeface="+mn-cs"/>
        </a:defRPr>
      </a:lvl8pPr>
      <a:lvl9pPr marL="5224882"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3" name="Rectangle 2"/>
          <p:cNvSpPr/>
          <p:nvPr/>
        </p:nvSpPr>
        <p:spPr>
          <a:xfrm>
            <a:off x="6239435" y="4114800"/>
            <a:ext cx="7315200" cy="1169551"/>
          </a:xfrm>
          <a:prstGeom prst="rect">
            <a:avLst/>
          </a:prstGeom>
        </p:spPr>
        <p:txBody>
          <a:bodyPr wrap="square">
            <a:spAutoFit/>
          </a:bodyPr>
          <a:lstStyle/>
          <a:p>
            <a:pPr>
              <a:lnSpc>
                <a:spcPts val="2799"/>
              </a:lnSpc>
            </a:pPr>
            <a:r>
              <a:rPr lang="en-US" dirty="0" smtClean="0">
                <a:effectLst>
                  <a:outerShdw blurRad="50800" dist="38100" dir="18900000" algn="bl" rotWithShape="0">
                    <a:prstClr val="black">
                      <a:alpha val="40000"/>
                    </a:prstClr>
                  </a:outerShdw>
                </a:effectLst>
                <a:latin typeface="Berlin Sans FB" pitchFamily="34" charset="0"/>
                <a:ea typeface="Roboto" pitchFamily="34" charset="-122"/>
                <a:cs typeface="Roboto" pitchFamily="34" charset="-120"/>
              </a:rPr>
              <a:t>Presented by </a:t>
            </a:r>
            <a:r>
              <a:rPr lang="en-US" dirty="0" err="1" smtClean="0">
                <a:effectLst>
                  <a:outerShdw blurRad="50800" dist="38100" dir="18900000" algn="bl" rotWithShape="0">
                    <a:prstClr val="black">
                      <a:alpha val="40000"/>
                    </a:prstClr>
                  </a:outerShdw>
                </a:effectLst>
                <a:latin typeface="Berlin Sans FB" pitchFamily="34" charset="0"/>
                <a:ea typeface="Roboto" pitchFamily="34" charset="-122"/>
                <a:cs typeface="Roboto" pitchFamily="34" charset="-120"/>
              </a:rPr>
              <a:t>Parthiban</a:t>
            </a:r>
            <a:r>
              <a:rPr lang="en-US" dirty="0" smtClean="0">
                <a:effectLst>
                  <a:outerShdw blurRad="50800" dist="38100" dir="18900000" algn="bl" rotWithShape="0">
                    <a:prstClr val="black">
                      <a:alpha val="40000"/>
                    </a:prstClr>
                  </a:outerShdw>
                </a:effectLst>
                <a:latin typeface="Berlin Sans FB" pitchFamily="34" charset="0"/>
                <a:ea typeface="Roboto" pitchFamily="34" charset="-122"/>
                <a:cs typeface="Roboto" pitchFamily="34" charset="-120"/>
              </a:rPr>
              <a:t>. B, from </a:t>
            </a:r>
            <a:r>
              <a:rPr lang="en-US" dirty="0" err="1" smtClean="0">
                <a:effectLst>
                  <a:outerShdw blurRad="50800" dist="38100" dir="18900000" algn="bl" rotWithShape="0">
                    <a:prstClr val="black">
                      <a:alpha val="40000"/>
                    </a:prstClr>
                  </a:outerShdw>
                </a:effectLst>
                <a:latin typeface="Berlin Sans FB" pitchFamily="34" charset="0"/>
                <a:ea typeface="Roboto" pitchFamily="34" charset="-122"/>
                <a:cs typeface="Roboto" pitchFamily="34" charset="-120"/>
              </a:rPr>
              <a:t>Aalim</a:t>
            </a:r>
            <a:r>
              <a:rPr lang="en-US" dirty="0" smtClean="0">
                <a:effectLst>
                  <a:outerShdw blurRad="50800" dist="38100" dir="18900000" algn="bl" rotWithShape="0">
                    <a:prstClr val="black">
                      <a:alpha val="40000"/>
                    </a:prstClr>
                  </a:outerShdw>
                </a:effectLst>
                <a:latin typeface="Berlin Sans FB" pitchFamily="34" charset="0"/>
                <a:ea typeface="Roboto" pitchFamily="34" charset="-122"/>
                <a:cs typeface="Roboto" pitchFamily="34" charset="-120"/>
              </a:rPr>
              <a:t> </a:t>
            </a:r>
            <a:r>
              <a:rPr lang="en-US" dirty="0" err="1" smtClean="0">
                <a:effectLst>
                  <a:outerShdw blurRad="50800" dist="38100" dir="18900000" algn="bl" rotWithShape="0">
                    <a:prstClr val="black">
                      <a:alpha val="40000"/>
                    </a:prstClr>
                  </a:outerShdw>
                </a:effectLst>
                <a:latin typeface="Berlin Sans FB" pitchFamily="34" charset="0"/>
                <a:ea typeface="Roboto" pitchFamily="34" charset="-122"/>
                <a:cs typeface="Roboto" pitchFamily="34" charset="-120"/>
              </a:rPr>
              <a:t>Muhammed</a:t>
            </a:r>
            <a:r>
              <a:rPr lang="en-US" dirty="0" smtClean="0">
                <a:effectLst>
                  <a:outerShdw blurRad="50800" dist="38100" dir="18900000" algn="bl" rotWithShape="0">
                    <a:prstClr val="black">
                      <a:alpha val="40000"/>
                    </a:prstClr>
                  </a:outerShdw>
                </a:effectLst>
                <a:latin typeface="Berlin Sans FB" pitchFamily="34" charset="0"/>
                <a:ea typeface="Roboto" pitchFamily="34" charset="-122"/>
                <a:cs typeface="Roboto" pitchFamily="34" charset="-120"/>
              </a:rPr>
              <a:t> </a:t>
            </a:r>
            <a:r>
              <a:rPr lang="en-US" dirty="0" err="1" smtClean="0">
                <a:effectLst>
                  <a:outerShdw blurRad="50800" dist="38100" dir="18900000" algn="bl" rotWithShape="0">
                    <a:prstClr val="black">
                      <a:alpha val="40000"/>
                    </a:prstClr>
                  </a:outerShdw>
                </a:effectLst>
                <a:latin typeface="Berlin Sans FB" pitchFamily="34" charset="0"/>
                <a:ea typeface="Roboto" pitchFamily="34" charset="-122"/>
                <a:cs typeface="Roboto" pitchFamily="34" charset="-120"/>
              </a:rPr>
              <a:t>Salegh</a:t>
            </a:r>
            <a:r>
              <a:rPr lang="en-US" dirty="0" smtClean="0">
                <a:effectLst>
                  <a:outerShdw blurRad="50800" dist="38100" dir="18900000" algn="bl" rotWithShape="0">
                    <a:prstClr val="black">
                      <a:alpha val="40000"/>
                    </a:prstClr>
                  </a:outerShdw>
                </a:effectLst>
                <a:latin typeface="Berlin Sans FB" pitchFamily="34" charset="0"/>
                <a:ea typeface="Roboto" pitchFamily="34" charset="-122"/>
                <a:cs typeface="Roboto" pitchFamily="34" charset="-120"/>
              </a:rPr>
              <a:t> College of Engineering, this presentation explores the concept of </a:t>
            </a:r>
            <a:r>
              <a:rPr lang="en-US" dirty="0" err="1" smtClean="0">
                <a:effectLst>
                  <a:outerShdw blurRad="50800" dist="38100" dir="18900000" algn="bl" rotWithShape="0">
                    <a:prstClr val="black">
                      <a:alpha val="40000"/>
                    </a:prstClr>
                  </a:outerShdw>
                </a:effectLst>
                <a:latin typeface="Berlin Sans FB" pitchFamily="34" charset="0"/>
                <a:ea typeface="Roboto" pitchFamily="34" charset="-122"/>
                <a:cs typeface="Roboto" pitchFamily="34" charset="-120"/>
              </a:rPr>
              <a:t>keyloggers</a:t>
            </a:r>
            <a:r>
              <a:rPr lang="en-US" dirty="0" smtClean="0">
                <a:effectLst>
                  <a:outerShdw blurRad="50800" dist="38100" dir="18900000" algn="bl" rotWithShape="0">
                    <a:prstClr val="black">
                      <a:alpha val="40000"/>
                    </a:prstClr>
                  </a:outerShdw>
                </a:effectLst>
                <a:latin typeface="Berlin Sans FB" pitchFamily="34" charset="0"/>
                <a:ea typeface="Roboto" pitchFamily="34" charset="-122"/>
                <a:cs typeface="Roboto" pitchFamily="34" charset="-120"/>
              </a:rPr>
              <a:t> - a type of malware that secretly records a user's keyboard input.</a:t>
            </a:r>
            <a:endParaRPr lang="en-US" dirty="0">
              <a:effectLst>
                <a:outerShdw blurRad="50800" dist="38100" dir="18900000" algn="bl" rotWithShape="0">
                  <a:prstClr val="black">
                    <a:alpha val="40000"/>
                  </a:prstClr>
                </a:outerShdw>
              </a:effectLst>
              <a:latin typeface="Berlin Sans FB" pitchFamily="34" charset="0"/>
            </a:endParaRPr>
          </a:p>
        </p:txBody>
      </p:sp>
      <p:sp>
        <p:nvSpPr>
          <p:cNvPr id="4" name="TextBox 3"/>
          <p:cNvSpPr txBox="1"/>
          <p:nvPr/>
        </p:nvSpPr>
        <p:spPr>
          <a:xfrm>
            <a:off x="6239435" y="3248809"/>
            <a:ext cx="5841403" cy="646331"/>
          </a:xfrm>
          <a:prstGeom prst="rect">
            <a:avLst/>
          </a:prstGeom>
          <a:noFill/>
        </p:spPr>
        <p:txBody>
          <a:bodyPr wrap="square" rtlCol="0">
            <a:spAutoFit/>
          </a:bodyPr>
          <a:lstStyle/>
          <a:p>
            <a:r>
              <a:rPr lang="en-US" sz="3600" dirty="0" smtClean="0"/>
              <a:t>KEYLOGGER</a:t>
            </a: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hilipp-katzenberger-iIJrUoeRoCQ-unsplash.jpg"/>
          <p:cNvPicPr>
            <a:picLocks noChangeAspect="1"/>
          </p:cNvPicPr>
          <p:nvPr/>
        </p:nvPicPr>
        <p:blipFill>
          <a:blip r:embed="rId2"/>
          <a:stretch>
            <a:fillRect/>
          </a:stretch>
        </p:blipFill>
        <p:spPr>
          <a:xfrm>
            <a:off x="919717" y="2190307"/>
            <a:ext cx="5566144" cy="40722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p:cNvSpPr txBox="1"/>
          <p:nvPr/>
        </p:nvSpPr>
        <p:spPr>
          <a:xfrm>
            <a:off x="8091376" y="2190307"/>
            <a:ext cx="5007935" cy="1200329"/>
          </a:xfrm>
          <a:prstGeom prst="rect">
            <a:avLst/>
          </a:prstGeom>
          <a:noFill/>
        </p:spPr>
        <p:txBody>
          <a:bodyPr wrap="square" rtlCol="0">
            <a:spAutoFit/>
          </a:bodyPr>
          <a:lstStyle/>
          <a:p>
            <a:r>
              <a:rPr lang="en-US" sz="3600" dirty="0" smtClean="0"/>
              <a:t>Addressing Cybersecurity Threats</a:t>
            </a:r>
            <a:endParaRPr lang="en-US" sz="3600" dirty="0"/>
          </a:p>
        </p:txBody>
      </p:sp>
      <p:sp>
        <p:nvSpPr>
          <p:cNvPr id="4" name="Rectangle 3"/>
          <p:cNvSpPr/>
          <p:nvPr/>
        </p:nvSpPr>
        <p:spPr>
          <a:xfrm>
            <a:off x="8091376" y="3880884"/>
            <a:ext cx="5156792" cy="2031325"/>
          </a:xfrm>
          <a:prstGeom prst="rect">
            <a:avLst/>
          </a:prstGeom>
        </p:spPr>
        <p:txBody>
          <a:bodyPr wrap="square">
            <a:spAutoFit/>
          </a:bodyPr>
          <a:lstStyle/>
          <a:p>
            <a:r>
              <a:rPr lang="en-US" dirty="0" smtClean="0">
                <a:latin typeface="Berlin Sans FB" pitchFamily="34" charset="0"/>
                <a:ea typeface="Roboto" pitchFamily="34" charset="-122"/>
                <a:cs typeface="Roboto" pitchFamily="34" charset="-120"/>
              </a:rPr>
              <a:t>Referring to the IEEE guidelines, addressing cybersecurity threats involves proactive measures to identify, assess, and mitigate potential vulnerabilities and risks. Vulnerability assessment encompasses thorough scanning of systems to pinpoint weaknesses and potential avenues of exploitation by </a:t>
            </a:r>
            <a:r>
              <a:rPr lang="en-US" dirty="0" err="1" smtClean="0">
                <a:latin typeface="Berlin Sans FB" pitchFamily="34" charset="0"/>
                <a:ea typeface="Roboto" pitchFamily="34" charset="-122"/>
                <a:cs typeface="Roboto" pitchFamily="34" charset="-120"/>
              </a:rPr>
              <a:t>keyloggers</a:t>
            </a:r>
            <a:r>
              <a:rPr lang="en-US" dirty="0" smtClean="0">
                <a:latin typeface="Berlin Sans FB" pitchFamily="34" charset="0"/>
                <a:ea typeface="Roboto" pitchFamily="34" charset="-122"/>
                <a:cs typeface="Roboto" pitchFamily="34" charset="-120"/>
              </a:rPr>
              <a:t> and other cyber threats</a:t>
            </a:r>
            <a:endParaRPr lang="en-US" dirty="0">
              <a:latin typeface="Berlin Sans FB"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yber-security-3400657_1280.jpg"/>
          <p:cNvPicPr>
            <a:picLocks noChangeAspect="1"/>
          </p:cNvPicPr>
          <p:nvPr/>
        </p:nvPicPr>
        <p:blipFill>
          <a:blip r:embed="rId2"/>
          <a:stretch>
            <a:fillRect/>
          </a:stretch>
        </p:blipFill>
        <p:spPr>
          <a:xfrm>
            <a:off x="7503040" y="1935125"/>
            <a:ext cx="6361815" cy="38170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2"/>
          <p:cNvSpPr/>
          <p:nvPr/>
        </p:nvSpPr>
        <p:spPr>
          <a:xfrm>
            <a:off x="687570" y="3678865"/>
            <a:ext cx="5936513" cy="1887696"/>
          </a:xfrm>
          <a:prstGeom prst="rect">
            <a:avLst/>
          </a:prstGeom>
        </p:spPr>
        <p:txBody>
          <a:bodyPr wrap="square">
            <a:spAutoFit/>
          </a:bodyPr>
          <a:lstStyle/>
          <a:p>
            <a:pPr>
              <a:lnSpc>
                <a:spcPts val="2799"/>
              </a:lnSpc>
            </a:pPr>
            <a:r>
              <a:rPr lang="en-US" dirty="0" smtClean="0">
                <a:latin typeface="Berlin Sans FB" pitchFamily="34" charset="0"/>
                <a:ea typeface="Roboto" pitchFamily="34" charset="-122"/>
                <a:cs typeface="Roboto" pitchFamily="34" charset="-120"/>
              </a:rPr>
              <a:t>After the algorithm development and prototype testing, the </a:t>
            </a:r>
            <a:r>
              <a:rPr lang="en-US" dirty="0" err="1" smtClean="0">
                <a:latin typeface="Berlin Sans FB" pitchFamily="34" charset="0"/>
                <a:ea typeface="Roboto" pitchFamily="34" charset="-122"/>
                <a:cs typeface="Roboto" pitchFamily="34" charset="-120"/>
              </a:rPr>
              <a:t>keylogger</a:t>
            </a:r>
            <a:r>
              <a:rPr lang="en-US" dirty="0" smtClean="0">
                <a:latin typeface="Berlin Sans FB" pitchFamily="34" charset="0"/>
                <a:ea typeface="Roboto" pitchFamily="34" charset="-122"/>
                <a:cs typeface="Roboto" pitchFamily="34" charset="-120"/>
              </a:rPr>
              <a:t> detection and prevention system proved effective. The deployment strategies were successful in implementing preventive measures across production environments, ensuring the security of sensitive information.</a:t>
            </a:r>
            <a:endParaRPr lang="en-US" dirty="0">
              <a:latin typeface="Berlin Sans FB" pitchFamily="34" charset="0"/>
            </a:endParaRPr>
          </a:p>
        </p:txBody>
      </p:sp>
      <p:sp>
        <p:nvSpPr>
          <p:cNvPr id="4" name="TextBox 3"/>
          <p:cNvSpPr txBox="1"/>
          <p:nvPr/>
        </p:nvSpPr>
        <p:spPr>
          <a:xfrm>
            <a:off x="687570" y="1935125"/>
            <a:ext cx="5794743" cy="1077218"/>
          </a:xfrm>
          <a:prstGeom prst="rect">
            <a:avLst/>
          </a:prstGeom>
          <a:noFill/>
        </p:spPr>
        <p:txBody>
          <a:bodyPr wrap="square" rtlCol="0">
            <a:spAutoFit/>
          </a:bodyPr>
          <a:lstStyle/>
          <a:p>
            <a:r>
              <a:rPr lang="en-US" sz="3200" dirty="0" smtClean="0"/>
              <a:t>Result (System development </a:t>
            </a:r>
          </a:p>
          <a:p>
            <a:r>
              <a:rPr lang="en-US" sz="3200" dirty="0" smtClean="0"/>
              <a:t>Approach)</a:t>
            </a:r>
            <a:endParaRPr lang="en-US" sz="3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39162" y="1562986"/>
            <a:ext cx="10621926" cy="1015663"/>
          </a:xfrm>
          <a:prstGeom prst="rect">
            <a:avLst/>
          </a:prstGeom>
          <a:noFill/>
        </p:spPr>
        <p:txBody>
          <a:bodyPr wrap="square" rtlCol="0">
            <a:spAutoFit/>
          </a:bodyPr>
          <a:lstStyle/>
          <a:p>
            <a:r>
              <a:rPr lang="en-US" sz="6000" dirty="0" smtClean="0"/>
              <a:t>THANK YOU !!</a:t>
            </a:r>
            <a:endParaRPr lang="en-US" sz="6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766560" y="2722112"/>
            <a:ext cx="7315200" cy="810478"/>
          </a:xfrm>
          <a:prstGeom prst="rect">
            <a:avLst/>
          </a:prstGeom>
        </p:spPr>
        <p:txBody>
          <a:bodyPr>
            <a:spAutoFit/>
          </a:bodyPr>
          <a:lstStyle/>
          <a:p>
            <a:pPr>
              <a:lnSpc>
                <a:spcPts val="2799"/>
              </a:lnSpc>
            </a:pPr>
            <a:r>
              <a:rPr lang="en-US" dirty="0" smtClean="0">
                <a:latin typeface="Berlin Sans FB" pitchFamily="34" charset="0"/>
                <a:ea typeface="Roboto" pitchFamily="34" charset="-122"/>
                <a:cs typeface="Roboto" pitchFamily="34" charset="-120"/>
              </a:rPr>
              <a:t>Addressing the challenges posed by </a:t>
            </a:r>
            <a:r>
              <a:rPr lang="en-US" dirty="0" smtClean="0">
                <a:latin typeface="Berlin Sans FB" pitchFamily="34" charset="0"/>
                <a:ea typeface="Roboto" pitchFamily="34" charset="-122"/>
                <a:cs typeface="Roboto" pitchFamily="34" charset="-120"/>
              </a:rPr>
              <a:t>Keyloggers </a:t>
            </a:r>
            <a:r>
              <a:rPr lang="en-US" dirty="0" smtClean="0">
                <a:latin typeface="Berlin Sans FB" pitchFamily="34" charset="0"/>
                <a:ea typeface="Roboto" pitchFamily="34" charset="-122"/>
                <a:cs typeface="Roboto" pitchFamily="34" charset="-120"/>
              </a:rPr>
              <a:t>is crucial for individual and organizational security.</a:t>
            </a:r>
            <a:endParaRPr lang="en-US" dirty="0">
              <a:latin typeface="Berlin Sans FB" pitchFamily="34" charset="0"/>
            </a:endParaRPr>
          </a:p>
        </p:txBody>
      </p:sp>
      <p:sp>
        <p:nvSpPr>
          <p:cNvPr id="5" name="Rectangle 4"/>
          <p:cNvSpPr/>
          <p:nvPr/>
        </p:nvSpPr>
        <p:spPr>
          <a:xfrm>
            <a:off x="6766560" y="5066852"/>
            <a:ext cx="7315200" cy="773032"/>
          </a:xfrm>
          <a:prstGeom prst="rect">
            <a:avLst/>
          </a:prstGeom>
        </p:spPr>
        <p:txBody>
          <a:bodyPr>
            <a:spAutoFit/>
          </a:bodyPr>
          <a:lstStyle/>
          <a:p>
            <a:pPr marL="342900" indent="-342900">
              <a:lnSpc>
                <a:spcPts val="2799"/>
              </a:lnSpc>
              <a:buSzPct val="100000"/>
              <a:buChar char="•"/>
            </a:pPr>
            <a:r>
              <a:rPr lang="en-US" dirty="0" smtClean="0">
                <a:latin typeface="Berlin Sans FB" pitchFamily="34" charset="0"/>
                <a:ea typeface="Roboto" pitchFamily="34" charset="-122"/>
                <a:cs typeface="Roboto" pitchFamily="34" charset="-120"/>
              </a:rPr>
              <a:t>Layered Defense: Multi-layered cybersecurity approach to mitigate threats.</a:t>
            </a:r>
            <a:endParaRPr lang="en-US" dirty="0">
              <a:latin typeface="Berlin Sans FB" pitchFamily="34" charset="0"/>
            </a:endParaRPr>
          </a:p>
        </p:txBody>
      </p:sp>
      <p:sp>
        <p:nvSpPr>
          <p:cNvPr id="8" name="TextBox 7"/>
          <p:cNvSpPr txBox="1"/>
          <p:nvPr/>
        </p:nvSpPr>
        <p:spPr>
          <a:xfrm>
            <a:off x="6766560" y="3496235"/>
            <a:ext cx="268941" cy="369332"/>
          </a:xfrm>
          <a:prstGeom prst="rect">
            <a:avLst/>
          </a:prstGeom>
          <a:noFill/>
        </p:spPr>
        <p:txBody>
          <a:bodyPr wrap="square" rtlCol="0">
            <a:spAutoFit/>
          </a:bodyPr>
          <a:lstStyle/>
          <a:p>
            <a:pPr>
              <a:buFont typeface="Arial" pitchFamily="34" charset="0"/>
              <a:buChar char="•"/>
            </a:pPr>
            <a:endParaRPr lang="en-US" dirty="0"/>
          </a:p>
        </p:txBody>
      </p:sp>
      <p:sp>
        <p:nvSpPr>
          <p:cNvPr id="9" name="TextBox 8"/>
          <p:cNvSpPr txBox="1"/>
          <p:nvPr/>
        </p:nvSpPr>
        <p:spPr>
          <a:xfrm>
            <a:off x="6433073" y="3496235"/>
            <a:ext cx="333487" cy="369332"/>
          </a:xfrm>
          <a:prstGeom prst="rect">
            <a:avLst/>
          </a:prstGeom>
          <a:noFill/>
        </p:spPr>
        <p:txBody>
          <a:bodyPr wrap="square" rtlCol="0">
            <a:spAutoFit/>
          </a:bodyPr>
          <a:lstStyle/>
          <a:p>
            <a:endParaRPr lang="en-US" dirty="0"/>
          </a:p>
        </p:txBody>
      </p:sp>
      <p:sp>
        <p:nvSpPr>
          <p:cNvPr id="10" name="Rectangle 9"/>
          <p:cNvSpPr/>
          <p:nvPr/>
        </p:nvSpPr>
        <p:spPr>
          <a:xfrm>
            <a:off x="6766560" y="3865567"/>
            <a:ext cx="7315200" cy="773032"/>
          </a:xfrm>
          <a:prstGeom prst="rect">
            <a:avLst/>
          </a:prstGeom>
        </p:spPr>
        <p:txBody>
          <a:bodyPr>
            <a:spAutoFit/>
          </a:bodyPr>
          <a:lstStyle/>
          <a:p>
            <a:pPr marL="342900" indent="-342900">
              <a:lnSpc>
                <a:spcPts val="2799"/>
              </a:lnSpc>
              <a:buSzPct val="100000"/>
              <a:buChar char="•"/>
            </a:pPr>
            <a:r>
              <a:rPr lang="en-US" dirty="0" smtClean="0">
                <a:latin typeface="Berlin Sans FB" pitchFamily="34" charset="0"/>
                <a:ea typeface="Roboto" pitchFamily="34" charset="-122"/>
                <a:cs typeface="Roboto" pitchFamily="34" charset="-120"/>
              </a:rPr>
              <a:t>Vulnerability Assessment: Regular scanning of systems for weaknesses and exploitation risks.</a:t>
            </a:r>
            <a:endParaRPr lang="en-US" dirty="0">
              <a:latin typeface="Berlin Sans FB" pitchFamily="34" charset="0"/>
            </a:endParaRPr>
          </a:p>
        </p:txBody>
      </p:sp>
      <p:sp>
        <p:nvSpPr>
          <p:cNvPr id="11" name="Rectangle 10"/>
          <p:cNvSpPr/>
          <p:nvPr/>
        </p:nvSpPr>
        <p:spPr>
          <a:xfrm>
            <a:off x="6766560" y="1355464"/>
            <a:ext cx="4498347" cy="723724"/>
          </a:xfrm>
          <a:prstGeom prst="rect">
            <a:avLst/>
          </a:prstGeom>
        </p:spPr>
        <p:txBody>
          <a:bodyPr wrap="none">
            <a:spAutoFit/>
          </a:bodyPr>
          <a:lstStyle/>
          <a:p>
            <a:pPr>
              <a:lnSpc>
                <a:spcPts val="5468"/>
              </a:lnSpc>
            </a:pPr>
            <a:r>
              <a:rPr lang="en-US" sz="3600" dirty="0" smtClean="0">
                <a:latin typeface="+mj-lt"/>
                <a:ea typeface="Roboto" pitchFamily="34" charset="-122"/>
                <a:cs typeface="Roboto" pitchFamily="34" charset="-120"/>
              </a:rPr>
              <a:t>Problem Statement</a:t>
            </a:r>
            <a:endParaRPr lang="en-US" sz="3600" dirty="0">
              <a:latin typeface="+mj-lt"/>
            </a:endParaRPr>
          </a:p>
        </p:txBody>
      </p:sp>
      <p:sp>
        <p:nvSpPr>
          <p:cNvPr id="2050" name="AutoShape 2" descr="problem stateme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problem stateme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5" name="Picture 14" descr="charlesdeluvio-Lks7vei-eAg-unsplash.jpg"/>
          <p:cNvPicPr>
            <a:picLocks noChangeAspect="1"/>
          </p:cNvPicPr>
          <p:nvPr/>
        </p:nvPicPr>
        <p:blipFill>
          <a:blip r:embed="rId2"/>
          <a:stretch>
            <a:fillRect/>
          </a:stretch>
        </p:blipFill>
        <p:spPr>
          <a:xfrm>
            <a:off x="460375" y="1355464"/>
            <a:ext cx="5593978" cy="46795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59859" y="935915"/>
            <a:ext cx="8466268" cy="646331"/>
          </a:xfrm>
          <a:prstGeom prst="rect">
            <a:avLst/>
          </a:prstGeom>
          <a:noFill/>
        </p:spPr>
        <p:txBody>
          <a:bodyPr wrap="square" rtlCol="0">
            <a:spAutoFit/>
          </a:bodyPr>
          <a:lstStyle/>
          <a:p>
            <a:r>
              <a:rPr lang="en-US" sz="3600" dirty="0" smtClean="0"/>
              <a:t>Proposed System / Solution</a:t>
            </a:r>
            <a:endParaRPr lang="en-US" sz="3600" dirty="0"/>
          </a:p>
        </p:txBody>
      </p:sp>
      <p:sp>
        <p:nvSpPr>
          <p:cNvPr id="3" name="Rounded Rectangle 2"/>
          <p:cNvSpPr/>
          <p:nvPr/>
        </p:nvSpPr>
        <p:spPr>
          <a:xfrm>
            <a:off x="1775012" y="2538805"/>
            <a:ext cx="5013063" cy="23128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endParaRPr lang="en-US" dirty="0" smtClean="0">
              <a:solidFill>
                <a:schemeClr val="tx1"/>
              </a:solidFill>
              <a:latin typeface="Berlin Sans FB" pitchFamily="34" charset="0"/>
            </a:endParaRPr>
          </a:p>
          <a:p>
            <a:endParaRPr lang="en-US" dirty="0" smtClean="0">
              <a:solidFill>
                <a:schemeClr val="tx1"/>
              </a:solidFill>
              <a:latin typeface="Berlin Sans FB" pitchFamily="34" charset="0"/>
            </a:endParaRPr>
          </a:p>
          <a:p>
            <a:endParaRPr lang="en-US" dirty="0" smtClean="0">
              <a:solidFill>
                <a:schemeClr val="tx1"/>
              </a:solidFill>
              <a:latin typeface="Berlin Sans FB" pitchFamily="34" charset="0"/>
            </a:endParaRPr>
          </a:p>
          <a:p>
            <a:r>
              <a:rPr lang="en-US" dirty="0" smtClean="0">
                <a:solidFill>
                  <a:schemeClr val="bg2">
                    <a:lumMod val="75000"/>
                  </a:schemeClr>
                </a:solidFill>
                <a:latin typeface="Berlin Sans FB" pitchFamily="34" charset="0"/>
              </a:rPr>
              <a:t>Antivirus and Firewalls</a:t>
            </a:r>
          </a:p>
          <a:p>
            <a:endParaRPr lang="en-US" dirty="0" smtClean="0">
              <a:solidFill>
                <a:schemeClr val="bg2">
                  <a:lumMod val="75000"/>
                </a:schemeClr>
              </a:solidFill>
              <a:latin typeface="Berlin Sans FB" pitchFamily="34" charset="0"/>
            </a:endParaRPr>
          </a:p>
          <a:p>
            <a:r>
              <a:rPr lang="en-US" dirty="0" smtClean="0">
                <a:solidFill>
                  <a:schemeClr val="bg2">
                    <a:lumMod val="75000"/>
                  </a:schemeClr>
                </a:solidFill>
                <a:latin typeface="Berlin Sans FB" pitchFamily="34" charset="0"/>
                <a:ea typeface="Roboto" pitchFamily="34" charset="-122"/>
                <a:cs typeface="Roboto" pitchFamily="34" charset="-120"/>
              </a:rPr>
              <a:t>Implementing robust antivirus software and firewalls to detect and block </a:t>
            </a:r>
            <a:r>
              <a:rPr lang="en-US" dirty="0" smtClean="0">
                <a:solidFill>
                  <a:schemeClr val="bg2">
                    <a:lumMod val="75000"/>
                  </a:schemeClr>
                </a:solidFill>
                <a:latin typeface="Berlin Sans FB" pitchFamily="34" charset="0"/>
                <a:ea typeface="Roboto" pitchFamily="34" charset="-122"/>
                <a:cs typeface="Roboto" pitchFamily="34" charset="-120"/>
              </a:rPr>
              <a:t>Keyloggers </a:t>
            </a:r>
            <a:r>
              <a:rPr lang="en-US" dirty="0" smtClean="0">
                <a:solidFill>
                  <a:schemeClr val="bg2">
                    <a:lumMod val="75000"/>
                  </a:schemeClr>
                </a:solidFill>
                <a:latin typeface="Berlin Sans FB" pitchFamily="34" charset="0"/>
                <a:ea typeface="Roboto" pitchFamily="34" charset="-122"/>
                <a:cs typeface="Roboto" pitchFamily="34" charset="-120"/>
              </a:rPr>
              <a:t>threats</a:t>
            </a:r>
            <a:r>
              <a:rPr lang="en-US" dirty="0" smtClean="0">
                <a:solidFill>
                  <a:schemeClr val="bg2">
                    <a:lumMod val="75000"/>
                  </a:schemeClr>
                </a:solidFill>
                <a:latin typeface="Roboto" pitchFamily="34" charset="0"/>
                <a:ea typeface="Roboto" pitchFamily="34" charset="-122"/>
                <a:cs typeface="Roboto" pitchFamily="34" charset="-120"/>
              </a:rPr>
              <a:t>.</a:t>
            </a:r>
            <a:endParaRPr lang="en-US" dirty="0" smtClean="0">
              <a:solidFill>
                <a:schemeClr val="bg2">
                  <a:lumMod val="75000"/>
                </a:schemeClr>
              </a:solidFill>
            </a:endParaRPr>
          </a:p>
          <a:p>
            <a:endParaRPr lang="en-US" dirty="0" smtClean="0">
              <a:solidFill>
                <a:schemeClr val="tx1"/>
              </a:solidFill>
              <a:latin typeface="Berlin Sans FB" pitchFamily="34" charset="0"/>
            </a:endParaRPr>
          </a:p>
          <a:p>
            <a:endParaRPr lang="en-US" dirty="0" smtClean="0">
              <a:latin typeface="Berlin Sans FB" pitchFamily="34" charset="0"/>
            </a:endParaRPr>
          </a:p>
          <a:p>
            <a:endParaRPr lang="en-US" dirty="0" smtClean="0">
              <a:latin typeface="Berlin Sans FB" pitchFamily="34" charset="0"/>
            </a:endParaRPr>
          </a:p>
          <a:p>
            <a:endParaRPr lang="en-US" dirty="0">
              <a:latin typeface="Berlin Sans FB" pitchFamily="34" charset="0"/>
            </a:endParaRPr>
          </a:p>
        </p:txBody>
      </p:sp>
      <p:sp>
        <p:nvSpPr>
          <p:cNvPr id="4" name="Rounded Rectangle 3"/>
          <p:cNvSpPr/>
          <p:nvPr/>
        </p:nvSpPr>
        <p:spPr>
          <a:xfrm>
            <a:off x="8218842" y="2538805"/>
            <a:ext cx="5023821" cy="23128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nSpc>
                <a:spcPts val="2799"/>
              </a:lnSpc>
            </a:pPr>
            <a:r>
              <a:rPr lang="en-US" dirty="0" smtClean="0">
                <a:solidFill>
                  <a:schemeClr val="bg2">
                    <a:lumMod val="75000"/>
                  </a:schemeClr>
                </a:solidFill>
                <a:latin typeface="Berlin Sans FB" pitchFamily="34" charset="0"/>
                <a:ea typeface="Roboto" pitchFamily="34" charset="-122"/>
                <a:cs typeface="Roboto" pitchFamily="34" charset="-120"/>
              </a:rPr>
              <a:t>User Education</a:t>
            </a:r>
          </a:p>
          <a:p>
            <a:pPr>
              <a:lnSpc>
                <a:spcPts val="2799"/>
              </a:lnSpc>
            </a:pPr>
            <a:endParaRPr lang="en-US" dirty="0" smtClean="0">
              <a:solidFill>
                <a:schemeClr val="bg2">
                  <a:lumMod val="75000"/>
                </a:schemeClr>
              </a:solidFill>
              <a:latin typeface="Berlin Sans FB" pitchFamily="34" charset="0"/>
              <a:ea typeface="Roboto" pitchFamily="34" charset="-122"/>
              <a:cs typeface="Roboto" pitchFamily="34" charset="-120"/>
            </a:endParaRPr>
          </a:p>
          <a:p>
            <a:pPr>
              <a:lnSpc>
                <a:spcPts val="2799"/>
              </a:lnSpc>
            </a:pPr>
            <a:r>
              <a:rPr lang="en-US" dirty="0" smtClean="0">
                <a:solidFill>
                  <a:schemeClr val="bg2">
                    <a:lumMod val="75000"/>
                  </a:schemeClr>
                </a:solidFill>
                <a:latin typeface="Berlin Sans FB" pitchFamily="34" charset="0"/>
                <a:ea typeface="Roboto" pitchFamily="34" charset="-122"/>
                <a:cs typeface="Roboto" pitchFamily="34" charset="-120"/>
              </a:rPr>
              <a:t>Educating </a:t>
            </a:r>
            <a:r>
              <a:rPr lang="en-US" dirty="0" smtClean="0">
                <a:solidFill>
                  <a:schemeClr val="bg2">
                    <a:lumMod val="75000"/>
                  </a:schemeClr>
                </a:solidFill>
                <a:latin typeface="Berlin Sans FB" pitchFamily="34" charset="0"/>
                <a:ea typeface="Roboto" pitchFamily="34" charset="-122"/>
                <a:cs typeface="Roboto" pitchFamily="34" charset="-120"/>
              </a:rPr>
              <a:t>users on the risks of </a:t>
            </a:r>
            <a:r>
              <a:rPr lang="en-US" dirty="0" err="1" smtClean="0">
                <a:solidFill>
                  <a:schemeClr val="bg2">
                    <a:lumMod val="75000"/>
                  </a:schemeClr>
                </a:solidFill>
                <a:latin typeface="Berlin Sans FB" pitchFamily="34" charset="0"/>
                <a:ea typeface="Roboto" pitchFamily="34" charset="-122"/>
                <a:cs typeface="Roboto" pitchFamily="34" charset="-120"/>
              </a:rPr>
              <a:t>keyloggers</a:t>
            </a:r>
            <a:r>
              <a:rPr lang="en-US" dirty="0" smtClean="0">
                <a:solidFill>
                  <a:schemeClr val="bg2">
                    <a:lumMod val="75000"/>
                  </a:schemeClr>
                </a:solidFill>
                <a:latin typeface="Berlin Sans FB" pitchFamily="34" charset="0"/>
                <a:ea typeface="Roboto" pitchFamily="34" charset="-122"/>
                <a:cs typeface="Roboto" pitchFamily="34" charset="-120"/>
              </a:rPr>
              <a:t> and best practices for online security and privacy.</a:t>
            </a:r>
            <a:endParaRPr lang="en-US" dirty="0">
              <a:solidFill>
                <a:schemeClr val="bg2">
                  <a:lumMod val="75000"/>
                </a:schemeClr>
              </a:solidFill>
              <a:latin typeface="Berlin Sans FB" pitchFamily="34" charset="0"/>
            </a:endParaRPr>
          </a:p>
        </p:txBody>
      </p:sp>
      <p:sp>
        <p:nvSpPr>
          <p:cNvPr id="5" name="Rounded Rectangle 4"/>
          <p:cNvSpPr/>
          <p:nvPr/>
        </p:nvSpPr>
        <p:spPr>
          <a:xfrm>
            <a:off x="1775012" y="5357308"/>
            <a:ext cx="5013063" cy="218380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nSpc>
                <a:spcPts val="2799"/>
              </a:lnSpc>
            </a:pPr>
            <a:r>
              <a:rPr lang="en-US" dirty="0" smtClean="0">
                <a:solidFill>
                  <a:schemeClr val="bg2">
                    <a:lumMod val="75000"/>
                  </a:schemeClr>
                </a:solidFill>
                <a:latin typeface="Berlin Sans FB" pitchFamily="34" charset="0"/>
                <a:ea typeface="Roboto" pitchFamily="34" charset="-122"/>
                <a:cs typeface="Roboto" pitchFamily="34" charset="-120"/>
              </a:rPr>
              <a:t>Secure Hardware</a:t>
            </a:r>
          </a:p>
          <a:p>
            <a:pPr>
              <a:lnSpc>
                <a:spcPts val="2799"/>
              </a:lnSpc>
            </a:pPr>
            <a:endParaRPr lang="en-US" dirty="0" smtClean="0">
              <a:solidFill>
                <a:schemeClr val="bg2">
                  <a:lumMod val="75000"/>
                </a:schemeClr>
              </a:solidFill>
              <a:latin typeface="Berlin Sans FB" pitchFamily="34" charset="0"/>
              <a:ea typeface="Roboto" pitchFamily="34" charset="-122"/>
              <a:cs typeface="Roboto" pitchFamily="34" charset="-120"/>
            </a:endParaRPr>
          </a:p>
          <a:p>
            <a:pPr>
              <a:lnSpc>
                <a:spcPts val="2799"/>
              </a:lnSpc>
            </a:pPr>
            <a:r>
              <a:rPr lang="en-US" dirty="0" smtClean="0">
                <a:solidFill>
                  <a:schemeClr val="bg2">
                    <a:lumMod val="75000"/>
                  </a:schemeClr>
                </a:solidFill>
                <a:latin typeface="Berlin Sans FB" pitchFamily="34" charset="0"/>
                <a:ea typeface="Roboto" pitchFamily="34" charset="-122"/>
                <a:cs typeface="Roboto" pitchFamily="34" charset="-120"/>
              </a:rPr>
              <a:t>Using </a:t>
            </a:r>
            <a:r>
              <a:rPr lang="en-US" dirty="0" smtClean="0">
                <a:solidFill>
                  <a:schemeClr val="bg2">
                    <a:lumMod val="75000"/>
                  </a:schemeClr>
                </a:solidFill>
                <a:latin typeface="Berlin Sans FB" pitchFamily="34" charset="0"/>
                <a:ea typeface="Roboto" pitchFamily="34" charset="-122"/>
                <a:cs typeface="Roboto" pitchFamily="34" charset="-120"/>
              </a:rPr>
              <a:t>secure, tamper-resistant hardware devices to mitigate the risk of hardware-based </a:t>
            </a:r>
            <a:r>
              <a:rPr lang="en-US" dirty="0" err="1" smtClean="0">
                <a:solidFill>
                  <a:schemeClr val="bg2">
                    <a:lumMod val="75000"/>
                  </a:schemeClr>
                </a:solidFill>
                <a:latin typeface="Berlin Sans FB" pitchFamily="34" charset="0"/>
                <a:ea typeface="Roboto" pitchFamily="34" charset="-122"/>
                <a:cs typeface="Roboto" pitchFamily="34" charset="-120"/>
              </a:rPr>
              <a:t>keyloggers</a:t>
            </a:r>
            <a:r>
              <a:rPr lang="en-US" dirty="0" smtClean="0">
                <a:solidFill>
                  <a:schemeClr val="bg2">
                    <a:lumMod val="75000"/>
                  </a:schemeClr>
                </a:solidFill>
                <a:latin typeface="Berlin Sans FB" pitchFamily="34" charset="0"/>
                <a:ea typeface="Roboto" pitchFamily="34" charset="-122"/>
                <a:cs typeface="Roboto" pitchFamily="34" charset="-120"/>
              </a:rPr>
              <a:t>.</a:t>
            </a:r>
            <a:endParaRPr lang="en-US" dirty="0">
              <a:solidFill>
                <a:schemeClr val="bg2">
                  <a:lumMod val="75000"/>
                </a:schemeClr>
              </a:solidFill>
              <a:latin typeface="Berlin Sans FB" pitchFamily="34" charset="0"/>
            </a:endParaRPr>
          </a:p>
        </p:txBody>
      </p:sp>
      <p:sp>
        <p:nvSpPr>
          <p:cNvPr id="6" name="Rounded Rectangle 5"/>
          <p:cNvSpPr/>
          <p:nvPr/>
        </p:nvSpPr>
        <p:spPr>
          <a:xfrm>
            <a:off x="8218842" y="5357308"/>
            <a:ext cx="5023821" cy="232365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nSpc>
                <a:spcPts val="2799"/>
              </a:lnSpc>
            </a:pPr>
            <a:r>
              <a:rPr lang="en-US" dirty="0" smtClean="0">
                <a:solidFill>
                  <a:schemeClr val="bg2">
                    <a:lumMod val="75000"/>
                  </a:schemeClr>
                </a:solidFill>
                <a:latin typeface="Berlin Sans FB" pitchFamily="34" charset="0"/>
                <a:ea typeface="Roboto" pitchFamily="34" charset="-122"/>
                <a:cs typeface="Roboto" pitchFamily="34" charset="-120"/>
              </a:rPr>
              <a:t>Monitoring and Detection</a:t>
            </a:r>
          </a:p>
          <a:p>
            <a:pPr>
              <a:lnSpc>
                <a:spcPts val="2799"/>
              </a:lnSpc>
            </a:pPr>
            <a:endParaRPr lang="en-US" dirty="0" smtClean="0">
              <a:solidFill>
                <a:schemeClr val="bg2">
                  <a:lumMod val="75000"/>
                </a:schemeClr>
              </a:solidFill>
              <a:latin typeface="Berlin Sans FB" pitchFamily="34" charset="0"/>
              <a:ea typeface="Roboto" pitchFamily="34" charset="-122"/>
              <a:cs typeface="Roboto" pitchFamily="34" charset="-120"/>
            </a:endParaRPr>
          </a:p>
          <a:p>
            <a:pPr>
              <a:lnSpc>
                <a:spcPts val="2799"/>
              </a:lnSpc>
            </a:pPr>
            <a:r>
              <a:rPr lang="en-US" dirty="0" smtClean="0">
                <a:solidFill>
                  <a:schemeClr val="bg2">
                    <a:lumMod val="75000"/>
                  </a:schemeClr>
                </a:solidFill>
                <a:latin typeface="Berlin Sans FB" pitchFamily="34" charset="0"/>
                <a:ea typeface="Roboto" pitchFamily="34" charset="-122"/>
                <a:cs typeface="Roboto" pitchFamily="34" charset="-120"/>
              </a:rPr>
              <a:t>Developing </a:t>
            </a:r>
            <a:r>
              <a:rPr lang="en-US" dirty="0" smtClean="0">
                <a:solidFill>
                  <a:schemeClr val="bg2">
                    <a:lumMod val="75000"/>
                  </a:schemeClr>
                </a:solidFill>
                <a:latin typeface="Berlin Sans FB" pitchFamily="34" charset="0"/>
                <a:ea typeface="Roboto" pitchFamily="34" charset="-122"/>
                <a:cs typeface="Roboto" pitchFamily="34" charset="-120"/>
              </a:rPr>
              <a:t>advanced monitoring and detection systems to identify and neutralize </a:t>
            </a:r>
            <a:r>
              <a:rPr lang="en-US" dirty="0" err="1" smtClean="0">
                <a:solidFill>
                  <a:schemeClr val="bg2">
                    <a:lumMod val="75000"/>
                  </a:schemeClr>
                </a:solidFill>
                <a:latin typeface="Berlin Sans FB" pitchFamily="34" charset="0"/>
                <a:ea typeface="Roboto" pitchFamily="34" charset="-122"/>
                <a:cs typeface="Roboto" pitchFamily="34" charset="-120"/>
              </a:rPr>
              <a:t>keylogger</a:t>
            </a:r>
            <a:r>
              <a:rPr lang="en-US" dirty="0" smtClean="0">
                <a:solidFill>
                  <a:schemeClr val="bg2">
                    <a:lumMod val="75000"/>
                  </a:schemeClr>
                </a:solidFill>
                <a:latin typeface="Berlin Sans FB" pitchFamily="34" charset="0"/>
                <a:ea typeface="Roboto" pitchFamily="34" charset="-122"/>
                <a:cs typeface="Roboto" pitchFamily="34" charset="-120"/>
              </a:rPr>
              <a:t> threats.</a:t>
            </a:r>
            <a:endParaRPr lang="en-US" dirty="0">
              <a:solidFill>
                <a:schemeClr val="bg2">
                  <a:lumMod val="75000"/>
                </a:schemeClr>
              </a:solidFill>
              <a:latin typeface="Berlin Sans FB"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1676" y="1010347"/>
            <a:ext cx="9455972" cy="646331"/>
          </a:xfrm>
          <a:prstGeom prst="rect">
            <a:avLst/>
          </a:prstGeom>
          <a:noFill/>
        </p:spPr>
        <p:txBody>
          <a:bodyPr wrap="square" rtlCol="0">
            <a:spAutoFit/>
          </a:bodyPr>
          <a:lstStyle/>
          <a:p>
            <a:r>
              <a:rPr lang="en-US" sz="3600" dirty="0" smtClean="0"/>
              <a:t>System Development Approach</a:t>
            </a:r>
            <a:endParaRPr lang="en-US" sz="3600" dirty="0"/>
          </a:p>
        </p:txBody>
      </p:sp>
      <p:sp>
        <p:nvSpPr>
          <p:cNvPr id="3" name="Decagon 2"/>
          <p:cNvSpPr/>
          <p:nvPr/>
        </p:nvSpPr>
        <p:spPr>
          <a:xfrm>
            <a:off x="2259106" y="2904565"/>
            <a:ext cx="527125" cy="570155"/>
          </a:xfrm>
          <a:prstGeom prst="decago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5" name="Decagon 4"/>
          <p:cNvSpPr/>
          <p:nvPr/>
        </p:nvSpPr>
        <p:spPr>
          <a:xfrm>
            <a:off x="2259106" y="4292301"/>
            <a:ext cx="527125" cy="570155"/>
          </a:xfrm>
          <a:prstGeom prst="decago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6" name="Decagon 5"/>
          <p:cNvSpPr/>
          <p:nvPr/>
        </p:nvSpPr>
        <p:spPr>
          <a:xfrm>
            <a:off x="2259106" y="5631628"/>
            <a:ext cx="527125" cy="570155"/>
          </a:xfrm>
          <a:prstGeom prst="decago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cxnSp>
        <p:nvCxnSpPr>
          <p:cNvPr id="12" name="Straight Arrow Connector 11"/>
          <p:cNvCxnSpPr>
            <a:stCxn id="3" idx="1"/>
          </p:cNvCxnSpPr>
          <p:nvPr/>
        </p:nvCxnSpPr>
        <p:spPr>
          <a:xfrm flipV="1">
            <a:off x="2786231" y="3173506"/>
            <a:ext cx="1947134" cy="1613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4733365" y="2689412"/>
            <a:ext cx="8154296" cy="1477328"/>
          </a:xfrm>
          <a:prstGeom prst="rect">
            <a:avLst/>
          </a:prstGeom>
          <a:noFill/>
        </p:spPr>
        <p:txBody>
          <a:bodyPr wrap="square" rtlCol="0">
            <a:spAutoFit/>
          </a:bodyPr>
          <a:lstStyle/>
          <a:p>
            <a:r>
              <a:rPr lang="en-US" dirty="0" smtClean="0"/>
              <a:t>Research and Analysis</a:t>
            </a:r>
          </a:p>
          <a:p>
            <a:endParaRPr lang="en-US" dirty="0" smtClean="0"/>
          </a:p>
          <a:p>
            <a:r>
              <a:rPr lang="en-US" dirty="0" smtClean="0">
                <a:latin typeface="Berlin Sans FB" pitchFamily="34" charset="0"/>
              </a:rPr>
              <a:t>Gathering data and analyzing technological requirements for Keyloggers prevention</a:t>
            </a:r>
          </a:p>
          <a:p>
            <a:endParaRPr lang="en-US" dirty="0" smtClean="0"/>
          </a:p>
          <a:p>
            <a:endParaRPr lang="en-US" dirty="0">
              <a:latin typeface="Berlin Sans FB" pitchFamily="34" charset="0"/>
            </a:endParaRPr>
          </a:p>
        </p:txBody>
      </p:sp>
      <p:cxnSp>
        <p:nvCxnSpPr>
          <p:cNvPr id="15" name="Straight Arrow Connector 14"/>
          <p:cNvCxnSpPr/>
          <p:nvPr/>
        </p:nvCxnSpPr>
        <p:spPr>
          <a:xfrm>
            <a:off x="2786231" y="4550485"/>
            <a:ext cx="1947134"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4787153" y="4115714"/>
            <a:ext cx="8100508" cy="923330"/>
          </a:xfrm>
          <a:prstGeom prst="rect">
            <a:avLst/>
          </a:prstGeom>
          <a:noFill/>
        </p:spPr>
        <p:txBody>
          <a:bodyPr wrap="square" rtlCol="0">
            <a:spAutoFit/>
          </a:bodyPr>
          <a:lstStyle/>
          <a:p>
            <a:r>
              <a:rPr lang="en-US" dirty="0" smtClean="0"/>
              <a:t>Prototyping and testing</a:t>
            </a:r>
          </a:p>
          <a:p>
            <a:endParaRPr lang="en-US" dirty="0" smtClean="0"/>
          </a:p>
          <a:p>
            <a:r>
              <a:rPr lang="en-US" dirty="0" smtClean="0">
                <a:latin typeface="Berlin Sans FB" pitchFamily="34" charset="0"/>
              </a:rPr>
              <a:t>Developing prototypes to assess the effectiveness of Keyloggers detection systems </a:t>
            </a:r>
            <a:endParaRPr lang="en-US" dirty="0">
              <a:latin typeface="Berlin Sans FB" pitchFamily="34" charset="0"/>
            </a:endParaRPr>
          </a:p>
        </p:txBody>
      </p:sp>
      <p:cxnSp>
        <p:nvCxnSpPr>
          <p:cNvPr id="20" name="Straight Arrow Connector 19"/>
          <p:cNvCxnSpPr>
            <a:stCxn id="6" idx="1"/>
          </p:cNvCxnSpPr>
          <p:nvPr/>
        </p:nvCxnSpPr>
        <p:spPr>
          <a:xfrm>
            <a:off x="2786231" y="5916706"/>
            <a:ext cx="2000922"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4787153" y="5631628"/>
            <a:ext cx="8251115" cy="1477328"/>
          </a:xfrm>
          <a:prstGeom prst="rect">
            <a:avLst/>
          </a:prstGeom>
          <a:noFill/>
        </p:spPr>
        <p:txBody>
          <a:bodyPr wrap="square" rtlCol="0">
            <a:spAutoFit/>
          </a:bodyPr>
          <a:lstStyle/>
          <a:p>
            <a:r>
              <a:rPr lang="en-US" dirty="0" smtClean="0"/>
              <a:t>Implementation and Integration</a:t>
            </a:r>
          </a:p>
          <a:p>
            <a:endParaRPr lang="en-US" dirty="0" smtClean="0">
              <a:latin typeface="Berlin Sans FB" pitchFamily="34" charset="0"/>
            </a:endParaRPr>
          </a:p>
          <a:p>
            <a:r>
              <a:rPr lang="en-US" dirty="0" smtClean="0">
                <a:latin typeface="Berlin Sans FB" pitchFamily="34" charset="0"/>
              </a:rPr>
              <a:t>Integrating robust cybersecurity measures into existing systems and networks</a:t>
            </a:r>
          </a:p>
          <a:p>
            <a:endParaRPr lang="en-US" dirty="0" smtClean="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6367" y="3334871"/>
            <a:ext cx="9283850" cy="923330"/>
          </a:xfrm>
          <a:prstGeom prst="rect">
            <a:avLst/>
          </a:prstGeom>
          <a:noFill/>
        </p:spPr>
        <p:txBody>
          <a:bodyPr wrap="square" rtlCol="0">
            <a:spAutoFit/>
          </a:bodyPr>
          <a:lstStyle/>
          <a:p>
            <a:r>
              <a:rPr lang="en-US" sz="3600" dirty="0" smtClean="0"/>
              <a:t>Algorithm and Deployment</a:t>
            </a:r>
          </a:p>
          <a:p>
            <a:endParaRPr lang="en-US" dirty="0"/>
          </a:p>
        </p:txBody>
      </p:sp>
      <p:pic>
        <p:nvPicPr>
          <p:cNvPr id="8" name="Picture 7" descr="alina-grubnyak-ZiQkhI7417A-unsplash.jpg"/>
          <p:cNvPicPr>
            <a:picLocks noChangeAspect="1"/>
          </p:cNvPicPr>
          <p:nvPr/>
        </p:nvPicPr>
        <p:blipFill>
          <a:blip r:embed="rId2"/>
          <a:srcRect t="13203" b="53987"/>
          <a:stretch>
            <a:fillRect/>
          </a:stretch>
        </p:blipFill>
        <p:spPr>
          <a:xfrm>
            <a:off x="0" y="0"/>
            <a:ext cx="14630400" cy="2700170"/>
          </a:xfrm>
          <a:prstGeom prst="rect">
            <a:avLst/>
          </a:prstGeom>
        </p:spPr>
      </p:pic>
      <p:sp>
        <p:nvSpPr>
          <p:cNvPr id="9" name="Chevron 8"/>
          <p:cNvSpPr/>
          <p:nvPr/>
        </p:nvSpPr>
        <p:spPr>
          <a:xfrm>
            <a:off x="1290918" y="4258201"/>
            <a:ext cx="4248646" cy="1075764"/>
          </a:xfrm>
          <a:prstGeom prst="chevro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solidFill>
                  <a:schemeClr val="tx1"/>
                </a:solidFill>
              </a:rPr>
              <a:t>1</a:t>
            </a:r>
            <a:endParaRPr lang="en-US" sz="2800" dirty="0">
              <a:solidFill>
                <a:schemeClr val="tx1"/>
              </a:solidFill>
            </a:endParaRPr>
          </a:p>
        </p:txBody>
      </p:sp>
      <p:sp>
        <p:nvSpPr>
          <p:cNvPr id="10" name="Chevron 9"/>
          <p:cNvSpPr/>
          <p:nvPr/>
        </p:nvSpPr>
        <p:spPr>
          <a:xfrm>
            <a:off x="9337636" y="4258201"/>
            <a:ext cx="4184725" cy="1075764"/>
          </a:xfrm>
          <a:prstGeom prst="chevro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solidFill>
                  <a:schemeClr val="tx1"/>
                </a:solidFill>
              </a:rPr>
              <a:t>3</a:t>
            </a:r>
            <a:endParaRPr lang="en-US" sz="2800" dirty="0">
              <a:solidFill>
                <a:schemeClr val="tx1"/>
              </a:solidFill>
            </a:endParaRPr>
          </a:p>
        </p:txBody>
      </p:sp>
      <p:sp>
        <p:nvSpPr>
          <p:cNvPr id="11" name="Chevron 10"/>
          <p:cNvSpPr/>
          <p:nvPr/>
        </p:nvSpPr>
        <p:spPr>
          <a:xfrm>
            <a:off x="5156792" y="4258201"/>
            <a:ext cx="4455042" cy="1075764"/>
          </a:xfrm>
          <a:prstGeom prst="chevro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solidFill>
                  <a:schemeClr val="tx1"/>
                </a:solidFill>
              </a:rPr>
              <a:t>2</a:t>
            </a:r>
            <a:endParaRPr lang="en-US" sz="2800" dirty="0">
              <a:solidFill>
                <a:schemeClr val="tx1"/>
              </a:solidFill>
            </a:endParaRPr>
          </a:p>
        </p:txBody>
      </p:sp>
      <p:sp>
        <p:nvSpPr>
          <p:cNvPr id="12" name="TextBox 11"/>
          <p:cNvSpPr txBox="1"/>
          <p:nvPr/>
        </p:nvSpPr>
        <p:spPr>
          <a:xfrm>
            <a:off x="1473798" y="6013525"/>
            <a:ext cx="3818964" cy="1200329"/>
          </a:xfrm>
          <a:prstGeom prst="rect">
            <a:avLst/>
          </a:prstGeom>
          <a:noFill/>
        </p:spPr>
        <p:txBody>
          <a:bodyPr wrap="square" rtlCol="0">
            <a:spAutoFit/>
          </a:bodyPr>
          <a:lstStyle/>
          <a:p>
            <a:r>
              <a:rPr lang="en-US" dirty="0" smtClean="0"/>
              <a:t>Algorithm development</a:t>
            </a:r>
          </a:p>
          <a:p>
            <a:endParaRPr lang="en-US" dirty="0" smtClean="0"/>
          </a:p>
          <a:p>
            <a:r>
              <a:rPr lang="en-US" dirty="0" smtClean="0">
                <a:latin typeface="Berlin Sans FB" pitchFamily="34" charset="0"/>
              </a:rPr>
              <a:t>Design and create effective Keyloggers</a:t>
            </a:r>
          </a:p>
          <a:p>
            <a:r>
              <a:rPr lang="en-US" dirty="0" smtClean="0">
                <a:latin typeface="Berlin Sans FB" pitchFamily="34" charset="0"/>
              </a:rPr>
              <a:t>Detection algorithm</a:t>
            </a:r>
            <a:endParaRPr lang="en-US" dirty="0">
              <a:latin typeface="Berlin Sans FB" pitchFamily="34" charset="0"/>
            </a:endParaRPr>
          </a:p>
        </p:txBody>
      </p:sp>
      <p:sp>
        <p:nvSpPr>
          <p:cNvPr id="13" name="TextBox 12"/>
          <p:cNvSpPr txBox="1"/>
          <p:nvPr/>
        </p:nvSpPr>
        <p:spPr>
          <a:xfrm>
            <a:off x="5669280" y="6013525"/>
            <a:ext cx="3345628" cy="1200329"/>
          </a:xfrm>
          <a:prstGeom prst="rect">
            <a:avLst/>
          </a:prstGeom>
          <a:noFill/>
        </p:spPr>
        <p:txBody>
          <a:bodyPr wrap="square" rtlCol="0">
            <a:spAutoFit/>
          </a:bodyPr>
          <a:lstStyle/>
          <a:p>
            <a:r>
              <a:rPr lang="en-US" dirty="0" smtClean="0"/>
              <a:t>Prototype testing</a:t>
            </a:r>
          </a:p>
          <a:p>
            <a:endParaRPr lang="en-US" dirty="0" smtClean="0"/>
          </a:p>
          <a:p>
            <a:r>
              <a:rPr lang="en-US" dirty="0" smtClean="0">
                <a:latin typeface="Berlin Sans FB" pitchFamily="34" charset="0"/>
              </a:rPr>
              <a:t>Evaluate the performance of </a:t>
            </a:r>
          </a:p>
          <a:p>
            <a:r>
              <a:rPr lang="en-US" dirty="0" smtClean="0">
                <a:latin typeface="Berlin Sans FB" pitchFamily="34" charset="0"/>
              </a:rPr>
              <a:t>Keyloggers detection prototypes</a:t>
            </a:r>
            <a:endParaRPr lang="en-US" dirty="0">
              <a:latin typeface="Berlin Sans FB" pitchFamily="34" charset="0"/>
            </a:endParaRPr>
          </a:p>
        </p:txBody>
      </p:sp>
      <p:sp>
        <p:nvSpPr>
          <p:cNvPr id="16" name="TextBox 15"/>
          <p:cNvSpPr txBox="1"/>
          <p:nvPr/>
        </p:nvSpPr>
        <p:spPr>
          <a:xfrm>
            <a:off x="9337637" y="6013525"/>
            <a:ext cx="4184725" cy="1200329"/>
          </a:xfrm>
          <a:prstGeom prst="rect">
            <a:avLst/>
          </a:prstGeom>
          <a:noFill/>
        </p:spPr>
        <p:txBody>
          <a:bodyPr wrap="square" rtlCol="0">
            <a:spAutoFit/>
          </a:bodyPr>
          <a:lstStyle/>
          <a:p>
            <a:r>
              <a:rPr lang="en-US" dirty="0" smtClean="0"/>
              <a:t>Deployment strategies</a:t>
            </a:r>
          </a:p>
          <a:p>
            <a:endParaRPr lang="en-US" dirty="0" smtClean="0"/>
          </a:p>
          <a:p>
            <a:r>
              <a:rPr lang="en-US" dirty="0" smtClean="0">
                <a:latin typeface="Berlin Sans FB" pitchFamily="34" charset="0"/>
              </a:rPr>
              <a:t>Implementing Keyloggers prevention measures in production environments</a:t>
            </a:r>
            <a:endParaRPr lang="en-US" dirty="0">
              <a:latin typeface="Berlin Sans FB"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p:cNvPicPr>
            <a:picLocks noChangeAspect="1"/>
          </p:cNvPicPr>
          <p:nvPr/>
        </p:nvPicPr>
        <p:blipFill>
          <a:blip r:embed="rId2"/>
          <a:stretch>
            <a:fillRect/>
          </a:stretch>
        </p:blipFill>
        <p:spPr>
          <a:xfrm>
            <a:off x="0" y="0"/>
            <a:ext cx="3657600" cy="8229600"/>
          </a:xfrm>
          <a:prstGeom prst="rect">
            <a:avLst/>
          </a:prstGeom>
        </p:spPr>
      </p:pic>
      <p:sp>
        <p:nvSpPr>
          <p:cNvPr id="3" name="TextBox 2"/>
          <p:cNvSpPr txBox="1"/>
          <p:nvPr/>
        </p:nvSpPr>
        <p:spPr>
          <a:xfrm>
            <a:off x="4141694" y="419548"/>
            <a:ext cx="9283850" cy="646331"/>
          </a:xfrm>
          <a:prstGeom prst="rect">
            <a:avLst/>
          </a:prstGeom>
          <a:noFill/>
        </p:spPr>
        <p:txBody>
          <a:bodyPr wrap="square" rtlCol="0">
            <a:spAutoFit/>
          </a:bodyPr>
          <a:lstStyle/>
          <a:p>
            <a:r>
              <a:rPr lang="en-US" sz="3600" dirty="0" smtClean="0"/>
              <a:t>Risks and dangers of Keyloggers</a:t>
            </a:r>
            <a:endParaRPr lang="en-US" sz="3600" dirty="0"/>
          </a:p>
        </p:txBody>
      </p:sp>
      <p:sp>
        <p:nvSpPr>
          <p:cNvPr id="8" name="Diamond 7"/>
          <p:cNvSpPr/>
          <p:nvPr/>
        </p:nvSpPr>
        <p:spPr>
          <a:xfrm>
            <a:off x="5432612" y="1968649"/>
            <a:ext cx="946673" cy="968189"/>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9" name="Diamond 8"/>
          <p:cNvSpPr/>
          <p:nvPr/>
        </p:nvSpPr>
        <p:spPr>
          <a:xfrm>
            <a:off x="5432612" y="5402131"/>
            <a:ext cx="946673" cy="968189"/>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10" name="Diamond 9"/>
          <p:cNvSpPr/>
          <p:nvPr/>
        </p:nvSpPr>
        <p:spPr>
          <a:xfrm>
            <a:off x="5432612" y="3575125"/>
            <a:ext cx="946673" cy="968189"/>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11" name="TextBox 10"/>
          <p:cNvSpPr txBox="1"/>
          <p:nvPr/>
        </p:nvSpPr>
        <p:spPr>
          <a:xfrm>
            <a:off x="6938683" y="1968649"/>
            <a:ext cx="7121562" cy="1015663"/>
          </a:xfrm>
          <a:prstGeom prst="rect">
            <a:avLst/>
          </a:prstGeom>
          <a:noFill/>
        </p:spPr>
        <p:txBody>
          <a:bodyPr wrap="square" rtlCol="0">
            <a:spAutoFit/>
          </a:bodyPr>
          <a:lstStyle/>
          <a:p>
            <a:r>
              <a:rPr lang="en-US" dirty="0" smtClean="0"/>
              <a:t>Identity theft</a:t>
            </a:r>
          </a:p>
          <a:p>
            <a:endParaRPr lang="en-US" sz="1400" dirty="0" smtClean="0">
              <a:latin typeface="Berlin Sans FB" pitchFamily="34" charset="0"/>
            </a:endParaRPr>
          </a:p>
          <a:p>
            <a:r>
              <a:rPr lang="en-US" sz="1400" dirty="0" smtClean="0">
                <a:latin typeface="Berlin Sans FB" pitchFamily="34" charset="0"/>
              </a:rPr>
              <a:t>Keyloggers can capture sensitive information like passwords and credit card details, leading</a:t>
            </a:r>
          </a:p>
          <a:p>
            <a:r>
              <a:rPr lang="en-US" sz="1400" dirty="0" smtClean="0">
                <a:latin typeface="Berlin Sans FB" pitchFamily="34" charset="0"/>
              </a:rPr>
              <a:t>To identity theft and financial fraud.</a:t>
            </a:r>
            <a:endParaRPr lang="en-US" sz="1400" dirty="0">
              <a:latin typeface="Berlin Sans FB" pitchFamily="34" charset="0"/>
            </a:endParaRPr>
          </a:p>
        </p:txBody>
      </p:sp>
      <p:sp>
        <p:nvSpPr>
          <p:cNvPr id="13" name="TextBox 12"/>
          <p:cNvSpPr txBox="1"/>
          <p:nvPr/>
        </p:nvSpPr>
        <p:spPr>
          <a:xfrm>
            <a:off x="6938683" y="3575125"/>
            <a:ext cx="6357769" cy="1138773"/>
          </a:xfrm>
          <a:prstGeom prst="rect">
            <a:avLst/>
          </a:prstGeom>
          <a:noFill/>
        </p:spPr>
        <p:txBody>
          <a:bodyPr wrap="square" rtlCol="0">
            <a:spAutoFit/>
          </a:bodyPr>
          <a:lstStyle/>
          <a:p>
            <a:r>
              <a:rPr lang="en-US" dirty="0" smtClean="0"/>
              <a:t>Invasion of privacy</a:t>
            </a:r>
          </a:p>
          <a:p>
            <a:endParaRPr lang="en-US" dirty="0" smtClean="0"/>
          </a:p>
          <a:p>
            <a:r>
              <a:rPr lang="en-US" sz="1600" dirty="0" smtClean="0">
                <a:latin typeface="Berlin Sans FB" pitchFamily="34" charset="0"/>
              </a:rPr>
              <a:t>Keyloggers can record personal communications, browsing history, and other private information, violating an individual’s privacy.</a:t>
            </a:r>
            <a:endParaRPr lang="en-US" sz="1600" dirty="0">
              <a:latin typeface="Berlin Sans FB" pitchFamily="34" charset="0"/>
            </a:endParaRPr>
          </a:p>
        </p:txBody>
      </p:sp>
      <p:sp>
        <p:nvSpPr>
          <p:cNvPr id="14" name="TextBox 13"/>
          <p:cNvSpPr txBox="1"/>
          <p:nvPr/>
        </p:nvSpPr>
        <p:spPr>
          <a:xfrm>
            <a:off x="6938683" y="5402131"/>
            <a:ext cx="7121562" cy="1138773"/>
          </a:xfrm>
          <a:prstGeom prst="rect">
            <a:avLst/>
          </a:prstGeom>
          <a:noFill/>
        </p:spPr>
        <p:txBody>
          <a:bodyPr wrap="square" rtlCol="0">
            <a:spAutoFit/>
          </a:bodyPr>
          <a:lstStyle/>
          <a:p>
            <a:r>
              <a:rPr lang="en-US" dirty="0" smtClean="0"/>
              <a:t>Corporate Espionage</a:t>
            </a:r>
          </a:p>
          <a:p>
            <a:endParaRPr lang="en-US" dirty="0" smtClean="0"/>
          </a:p>
          <a:p>
            <a:r>
              <a:rPr lang="en-US" sz="1600" dirty="0" smtClean="0">
                <a:latin typeface="Berlin Sans FB" pitchFamily="34" charset="0"/>
              </a:rPr>
              <a:t>Keyloggers installed on corporate machines can steal valuable trade assets secrets and intellectual property, causing significant financial issues.</a:t>
            </a:r>
            <a:endParaRPr lang="en-US" sz="1600" dirty="0">
              <a:latin typeface="Berlin Sans FB" pitchFamily="34" charset="0"/>
            </a:endParaRPr>
          </a:p>
        </p:txBody>
      </p:sp>
      <p:cxnSp>
        <p:nvCxnSpPr>
          <p:cNvPr id="21" name="Straight Connector 20"/>
          <p:cNvCxnSpPr>
            <a:stCxn id="8" idx="2"/>
            <a:endCxn id="10" idx="0"/>
          </p:cNvCxnSpPr>
          <p:nvPr/>
        </p:nvCxnSpPr>
        <p:spPr>
          <a:xfrm rot="5400000">
            <a:off x="5586806" y="3255981"/>
            <a:ext cx="638287" cy="1588"/>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a:stCxn id="10" idx="2"/>
            <a:endCxn id="9" idx="0"/>
          </p:cNvCxnSpPr>
          <p:nvPr/>
        </p:nvCxnSpPr>
        <p:spPr>
          <a:xfrm rot="5400000">
            <a:off x="5476541" y="4972722"/>
            <a:ext cx="858817" cy="1588"/>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Arrow Connector 29"/>
          <p:cNvCxnSpPr/>
          <p:nvPr/>
        </p:nvCxnSpPr>
        <p:spPr>
          <a:xfrm>
            <a:off x="6379285" y="2452744"/>
            <a:ext cx="36576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10" idx="3"/>
          </p:cNvCxnSpPr>
          <p:nvPr/>
        </p:nvCxnSpPr>
        <p:spPr>
          <a:xfrm>
            <a:off x="6379285" y="4059220"/>
            <a:ext cx="365760" cy="717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9" idx="3"/>
          </p:cNvCxnSpPr>
          <p:nvPr/>
        </p:nvCxnSpPr>
        <p:spPr>
          <a:xfrm>
            <a:off x="6379285" y="5886226"/>
            <a:ext cx="36576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6673" y="1140311"/>
            <a:ext cx="9240819" cy="646331"/>
          </a:xfrm>
          <a:prstGeom prst="rect">
            <a:avLst/>
          </a:prstGeom>
          <a:noFill/>
        </p:spPr>
        <p:txBody>
          <a:bodyPr wrap="square" rtlCol="0">
            <a:spAutoFit/>
          </a:bodyPr>
          <a:lstStyle/>
          <a:p>
            <a:r>
              <a:rPr lang="en-US" sz="3600" dirty="0" smtClean="0"/>
              <a:t>Addressing Cybersecurity Threats</a:t>
            </a:r>
            <a:endParaRPr lang="en-US" sz="3600" dirty="0"/>
          </a:p>
        </p:txBody>
      </p:sp>
      <p:sp>
        <p:nvSpPr>
          <p:cNvPr id="4" name="Rectangle 3"/>
          <p:cNvSpPr/>
          <p:nvPr/>
        </p:nvSpPr>
        <p:spPr>
          <a:xfrm>
            <a:off x="705755" y="3676218"/>
            <a:ext cx="2512226" cy="403380"/>
          </a:xfrm>
          <a:prstGeom prst="rect">
            <a:avLst/>
          </a:prstGeom>
        </p:spPr>
        <p:txBody>
          <a:bodyPr wrap="none">
            <a:spAutoFit/>
          </a:bodyPr>
          <a:lstStyle/>
          <a:p>
            <a:pPr>
              <a:lnSpc>
                <a:spcPts val="2734"/>
              </a:lnSpc>
            </a:pPr>
            <a:r>
              <a:rPr lang="en-US" dirty="0" smtClean="0">
                <a:latin typeface="Berlin Sans FB" pitchFamily="34" charset="0"/>
                <a:ea typeface="Roboto" pitchFamily="34" charset="-122"/>
                <a:cs typeface="Roboto" pitchFamily="34" charset="-120"/>
              </a:rPr>
              <a:t>Vulnerability Assessment</a:t>
            </a:r>
            <a:endParaRPr lang="en-US" dirty="0">
              <a:latin typeface="Berlin Sans FB" pitchFamily="34" charset="0"/>
            </a:endParaRPr>
          </a:p>
        </p:txBody>
      </p:sp>
      <p:sp>
        <p:nvSpPr>
          <p:cNvPr id="5" name="Rectangle 4"/>
          <p:cNvSpPr/>
          <p:nvPr/>
        </p:nvSpPr>
        <p:spPr>
          <a:xfrm>
            <a:off x="705755" y="4432151"/>
            <a:ext cx="7315200" cy="1528624"/>
          </a:xfrm>
          <a:prstGeom prst="rect">
            <a:avLst/>
          </a:prstGeom>
        </p:spPr>
        <p:txBody>
          <a:bodyPr>
            <a:spAutoFit/>
          </a:bodyPr>
          <a:lstStyle/>
          <a:p>
            <a:pPr>
              <a:lnSpc>
                <a:spcPts val="2799"/>
              </a:lnSpc>
            </a:pPr>
            <a:r>
              <a:rPr lang="en-US" dirty="0" smtClean="0">
                <a:latin typeface="Berlin Sans FB" pitchFamily="34" charset="0"/>
                <a:ea typeface="Roboto" pitchFamily="34" charset="-122"/>
                <a:cs typeface="Roboto" pitchFamily="34" charset="-120"/>
              </a:rPr>
              <a:t>Regularly scanning systems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For weaknesses </a:t>
            </a:r>
            <a:r>
              <a:rPr lang="en-US" dirty="0" smtClean="0">
                <a:latin typeface="Berlin Sans FB" pitchFamily="34" charset="0"/>
                <a:ea typeface="Roboto" pitchFamily="34" charset="-122"/>
                <a:cs typeface="Roboto" pitchFamily="34" charset="-120"/>
              </a:rPr>
              <a:t>and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vulnerabilities  That could </a:t>
            </a:r>
            <a:r>
              <a:rPr lang="en-US" dirty="0" smtClean="0">
                <a:latin typeface="Berlin Sans FB" pitchFamily="34" charset="0"/>
                <a:ea typeface="Roboto" pitchFamily="34" charset="-122"/>
                <a:cs typeface="Roboto" pitchFamily="34" charset="-120"/>
              </a:rPr>
              <a:t>be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exploited </a:t>
            </a:r>
            <a:r>
              <a:rPr lang="en-US" dirty="0" smtClean="0">
                <a:latin typeface="Berlin Sans FB" pitchFamily="34" charset="0"/>
                <a:ea typeface="Roboto" pitchFamily="34" charset="-122"/>
                <a:cs typeface="Roboto" pitchFamily="34" charset="-120"/>
              </a:rPr>
              <a:t>by </a:t>
            </a:r>
            <a:r>
              <a:rPr lang="en-US" dirty="0" smtClean="0">
                <a:latin typeface="Berlin Sans FB" pitchFamily="34" charset="0"/>
                <a:ea typeface="Roboto" pitchFamily="34" charset="-122"/>
                <a:cs typeface="Roboto" pitchFamily="34" charset="-120"/>
              </a:rPr>
              <a:t>Keyloggers.</a:t>
            </a:r>
            <a:endParaRPr lang="en-US" dirty="0">
              <a:latin typeface="Berlin Sans FB" pitchFamily="34" charset="0"/>
            </a:endParaRPr>
          </a:p>
        </p:txBody>
      </p:sp>
      <p:sp>
        <p:nvSpPr>
          <p:cNvPr id="6" name="Rectangle 5"/>
          <p:cNvSpPr/>
          <p:nvPr/>
        </p:nvSpPr>
        <p:spPr>
          <a:xfrm>
            <a:off x="4270786" y="3676218"/>
            <a:ext cx="1771639" cy="403380"/>
          </a:xfrm>
          <a:prstGeom prst="rect">
            <a:avLst/>
          </a:prstGeom>
        </p:spPr>
        <p:txBody>
          <a:bodyPr wrap="none">
            <a:spAutoFit/>
          </a:bodyPr>
          <a:lstStyle/>
          <a:p>
            <a:pPr>
              <a:lnSpc>
                <a:spcPts val="2734"/>
              </a:lnSpc>
            </a:pPr>
            <a:r>
              <a:rPr lang="en-US" dirty="0" smtClean="0">
                <a:latin typeface="Berlin Sans FB" pitchFamily="34" charset="0"/>
                <a:ea typeface="Roboto" pitchFamily="34" charset="-122"/>
                <a:cs typeface="Roboto" pitchFamily="34" charset="-120"/>
              </a:rPr>
              <a:t>Layered Defense</a:t>
            </a:r>
            <a:endParaRPr lang="en-US" dirty="0">
              <a:latin typeface="Berlin Sans FB" pitchFamily="34" charset="0"/>
            </a:endParaRPr>
          </a:p>
        </p:txBody>
      </p:sp>
      <p:sp>
        <p:nvSpPr>
          <p:cNvPr id="7" name="Rectangle 6"/>
          <p:cNvSpPr/>
          <p:nvPr/>
        </p:nvSpPr>
        <p:spPr>
          <a:xfrm>
            <a:off x="4270786" y="4270786"/>
            <a:ext cx="7315200" cy="1887696"/>
          </a:xfrm>
          <a:prstGeom prst="rect">
            <a:avLst/>
          </a:prstGeom>
        </p:spPr>
        <p:txBody>
          <a:bodyPr>
            <a:spAutoFit/>
          </a:bodyPr>
          <a:lstStyle/>
          <a:p>
            <a:pPr>
              <a:lnSpc>
                <a:spcPts val="2799"/>
              </a:lnSpc>
            </a:pPr>
            <a:r>
              <a:rPr lang="en-US" dirty="0" smtClean="0">
                <a:latin typeface="Berlin Sans FB" pitchFamily="34" charset="0"/>
                <a:ea typeface="Roboto" pitchFamily="34" charset="-122"/>
                <a:cs typeface="Roboto" pitchFamily="34" charset="-120"/>
              </a:rPr>
              <a:t>Implementing a </a:t>
            </a:r>
            <a:r>
              <a:rPr lang="en-US" dirty="0" smtClean="0">
                <a:latin typeface="Berlin Sans FB" pitchFamily="34" charset="0"/>
                <a:ea typeface="Roboto" pitchFamily="34" charset="-122"/>
                <a:cs typeface="Roboto" pitchFamily="34" charset="-120"/>
              </a:rPr>
              <a:t>multi</a:t>
            </a:r>
          </a:p>
          <a:p>
            <a:pPr>
              <a:lnSpc>
                <a:spcPts val="2799"/>
              </a:lnSpc>
            </a:pPr>
            <a:r>
              <a:rPr lang="en-US" dirty="0" smtClean="0">
                <a:latin typeface="Berlin Sans FB" pitchFamily="34" charset="0"/>
                <a:ea typeface="Roboto" pitchFamily="34" charset="-122"/>
                <a:cs typeface="Roboto" pitchFamily="34" charset="-120"/>
              </a:rPr>
              <a:t>-</a:t>
            </a:r>
            <a:r>
              <a:rPr lang="en-US" dirty="0" smtClean="0">
                <a:latin typeface="Berlin Sans FB" pitchFamily="34" charset="0"/>
                <a:ea typeface="Roboto" pitchFamily="34" charset="-122"/>
                <a:cs typeface="Roboto" pitchFamily="34" charset="-120"/>
              </a:rPr>
              <a:t>layered </a:t>
            </a:r>
            <a:r>
              <a:rPr lang="en-US" dirty="0" smtClean="0">
                <a:latin typeface="Berlin Sans FB" pitchFamily="34" charset="0"/>
                <a:ea typeface="Roboto" pitchFamily="34" charset="-122"/>
                <a:cs typeface="Roboto" pitchFamily="34" charset="-120"/>
              </a:rPr>
              <a:t>approach </a:t>
            </a:r>
            <a:r>
              <a:rPr lang="en-US" dirty="0" smtClean="0">
                <a:latin typeface="Berlin Sans FB" pitchFamily="34" charset="0"/>
                <a:ea typeface="Roboto" pitchFamily="34" charset="-122"/>
                <a:cs typeface="Roboto" pitchFamily="34" charset="-120"/>
              </a:rPr>
              <a:t>to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cybersecurity</a:t>
            </a:r>
            <a:r>
              <a:rPr lang="en-US" dirty="0" smtClean="0">
                <a:latin typeface="Berlin Sans FB" pitchFamily="34" charset="0"/>
                <a:ea typeface="Roboto" pitchFamily="34" charset="-122"/>
                <a:cs typeface="Roboto" pitchFamily="34" charset="-120"/>
              </a:rPr>
              <a:t>, combining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various </a:t>
            </a:r>
            <a:r>
              <a:rPr lang="en-US" dirty="0" smtClean="0">
                <a:latin typeface="Berlin Sans FB" pitchFamily="34" charset="0"/>
                <a:ea typeface="Roboto" pitchFamily="34" charset="-122"/>
                <a:cs typeface="Roboto" pitchFamily="34" charset="-120"/>
              </a:rPr>
              <a:t>tools and strategies </a:t>
            </a:r>
            <a:r>
              <a:rPr lang="en-US" dirty="0" smtClean="0">
                <a:latin typeface="Berlin Sans FB" pitchFamily="34" charset="0"/>
                <a:ea typeface="Roboto" pitchFamily="34" charset="-122"/>
                <a:cs typeface="Roboto" pitchFamily="34" charset="-120"/>
              </a:rPr>
              <a:t>to </a:t>
            </a:r>
          </a:p>
          <a:p>
            <a:pPr>
              <a:lnSpc>
                <a:spcPts val="2799"/>
              </a:lnSpc>
            </a:pPr>
            <a:r>
              <a:rPr lang="en-US" dirty="0" smtClean="0">
                <a:latin typeface="Berlin Sans FB" pitchFamily="34" charset="0"/>
                <a:ea typeface="Roboto" pitchFamily="34" charset="-122"/>
                <a:cs typeface="Roboto" pitchFamily="34" charset="-120"/>
              </a:rPr>
              <a:t>mitigate threats</a:t>
            </a:r>
            <a:r>
              <a:rPr lang="en-US" dirty="0" smtClean="0">
                <a:latin typeface="Berlin Sans FB" pitchFamily="34" charset="0"/>
                <a:ea typeface="Roboto" pitchFamily="34" charset="-122"/>
                <a:cs typeface="Roboto" pitchFamily="34" charset="-120"/>
              </a:rPr>
              <a:t>.</a:t>
            </a:r>
            <a:endParaRPr lang="en-US" dirty="0">
              <a:latin typeface="Berlin Sans FB" pitchFamily="34" charset="0"/>
            </a:endParaRPr>
          </a:p>
        </p:txBody>
      </p:sp>
      <p:sp>
        <p:nvSpPr>
          <p:cNvPr id="8" name="Rectangle 7"/>
          <p:cNvSpPr/>
          <p:nvPr/>
        </p:nvSpPr>
        <p:spPr>
          <a:xfrm>
            <a:off x="7636224" y="3630514"/>
            <a:ext cx="1544012" cy="404341"/>
          </a:xfrm>
          <a:prstGeom prst="rect">
            <a:avLst/>
          </a:prstGeom>
        </p:spPr>
        <p:txBody>
          <a:bodyPr wrap="none">
            <a:spAutoFit/>
          </a:bodyPr>
          <a:lstStyle/>
          <a:p>
            <a:pPr>
              <a:lnSpc>
                <a:spcPts val="2734"/>
              </a:lnSpc>
            </a:pPr>
            <a:r>
              <a:rPr lang="en-US" dirty="0" smtClean="0">
                <a:latin typeface="Berlin Sans FB" pitchFamily="34" charset="0"/>
                <a:ea typeface="Roboto" pitchFamily="34" charset="-122"/>
                <a:cs typeface="Roboto" pitchFamily="34" charset="-120"/>
              </a:rPr>
              <a:t>Collaboration</a:t>
            </a:r>
            <a:endParaRPr lang="en-US" dirty="0">
              <a:latin typeface="Berlin Sans FB" pitchFamily="34" charset="0"/>
            </a:endParaRPr>
          </a:p>
        </p:txBody>
      </p:sp>
      <p:sp>
        <p:nvSpPr>
          <p:cNvPr id="9" name="Rectangle 8"/>
          <p:cNvSpPr/>
          <p:nvPr/>
        </p:nvSpPr>
        <p:spPr>
          <a:xfrm>
            <a:off x="7636224" y="4270786"/>
            <a:ext cx="7315200" cy="1887696"/>
          </a:xfrm>
          <a:prstGeom prst="rect">
            <a:avLst/>
          </a:prstGeom>
        </p:spPr>
        <p:txBody>
          <a:bodyPr>
            <a:spAutoFit/>
          </a:bodyPr>
          <a:lstStyle/>
          <a:p>
            <a:pPr>
              <a:lnSpc>
                <a:spcPts val="2799"/>
              </a:lnSpc>
            </a:pPr>
            <a:r>
              <a:rPr lang="en-US" dirty="0" smtClean="0">
                <a:latin typeface="Berlin Sans FB" pitchFamily="34" charset="0"/>
                <a:ea typeface="Roboto" pitchFamily="34" charset="-122"/>
                <a:cs typeface="Roboto" pitchFamily="34" charset="-120"/>
              </a:rPr>
              <a:t>Fostering collaboration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between </a:t>
            </a:r>
            <a:r>
              <a:rPr lang="en-US" dirty="0" smtClean="0">
                <a:latin typeface="Berlin Sans FB" pitchFamily="34" charset="0"/>
                <a:ea typeface="Roboto" pitchFamily="34" charset="-122"/>
                <a:cs typeface="Roboto" pitchFamily="34" charset="-120"/>
              </a:rPr>
              <a:t>security professionals,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researchers</a:t>
            </a:r>
            <a:r>
              <a:rPr lang="en-US" dirty="0" smtClean="0">
                <a:latin typeface="Berlin Sans FB" pitchFamily="34" charset="0"/>
                <a:ea typeface="Roboto" pitchFamily="34" charset="-122"/>
                <a:cs typeface="Roboto" pitchFamily="34" charset="-120"/>
              </a:rPr>
              <a:t>, and authorities to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share </a:t>
            </a:r>
            <a:r>
              <a:rPr lang="en-US" dirty="0" smtClean="0">
                <a:latin typeface="Berlin Sans FB" pitchFamily="34" charset="0"/>
                <a:ea typeface="Roboto" pitchFamily="34" charset="-122"/>
                <a:cs typeface="Roboto" pitchFamily="34" charset="-120"/>
              </a:rPr>
              <a:t>knowledge and </a:t>
            </a:r>
            <a:r>
              <a:rPr lang="en-US" dirty="0" smtClean="0">
                <a:latin typeface="Berlin Sans FB" pitchFamily="34" charset="0"/>
                <a:ea typeface="Roboto" pitchFamily="34" charset="-122"/>
                <a:cs typeface="Roboto" pitchFamily="34" charset="-120"/>
              </a:rPr>
              <a:t>best</a:t>
            </a:r>
          </a:p>
          <a:p>
            <a:pPr>
              <a:lnSpc>
                <a:spcPts val="2799"/>
              </a:lnSpc>
            </a:pPr>
            <a:r>
              <a:rPr lang="en-US" dirty="0" smtClean="0">
                <a:latin typeface="Berlin Sans FB" pitchFamily="34" charset="0"/>
                <a:ea typeface="Roboto" pitchFamily="34" charset="-122"/>
                <a:cs typeface="Roboto" pitchFamily="34" charset="-120"/>
              </a:rPr>
              <a:t> </a:t>
            </a:r>
            <a:r>
              <a:rPr lang="en-US" dirty="0" smtClean="0">
                <a:latin typeface="Berlin Sans FB" pitchFamily="34" charset="0"/>
                <a:ea typeface="Roboto" pitchFamily="34" charset="-122"/>
                <a:cs typeface="Roboto" pitchFamily="34" charset="-120"/>
              </a:rPr>
              <a:t>practices.</a:t>
            </a:r>
            <a:endParaRPr lang="en-US" dirty="0">
              <a:latin typeface="Berlin Sans FB" pitchFamily="34" charset="0"/>
            </a:endParaRPr>
          </a:p>
        </p:txBody>
      </p:sp>
      <p:sp>
        <p:nvSpPr>
          <p:cNvPr id="10" name="Rectangle 9"/>
          <p:cNvSpPr/>
          <p:nvPr/>
        </p:nvSpPr>
        <p:spPr>
          <a:xfrm>
            <a:off x="11256153" y="3595312"/>
            <a:ext cx="1619354" cy="403380"/>
          </a:xfrm>
          <a:prstGeom prst="rect">
            <a:avLst/>
          </a:prstGeom>
        </p:spPr>
        <p:txBody>
          <a:bodyPr wrap="none">
            <a:spAutoFit/>
          </a:bodyPr>
          <a:lstStyle/>
          <a:p>
            <a:pPr>
              <a:lnSpc>
                <a:spcPts val="2734"/>
              </a:lnSpc>
            </a:pPr>
            <a:r>
              <a:rPr lang="en-US" dirty="0" smtClean="0">
                <a:latin typeface="Berlin Sans FB" pitchFamily="34" charset="0"/>
                <a:ea typeface="Roboto" pitchFamily="34" charset="-122"/>
                <a:cs typeface="Roboto" pitchFamily="34" charset="-120"/>
              </a:rPr>
              <a:t>User Education</a:t>
            </a:r>
            <a:endParaRPr lang="en-US" dirty="0">
              <a:latin typeface="Berlin Sans FB" pitchFamily="34" charset="0"/>
            </a:endParaRPr>
          </a:p>
        </p:txBody>
      </p:sp>
      <p:sp>
        <p:nvSpPr>
          <p:cNvPr id="11" name="Rectangle 10"/>
          <p:cNvSpPr/>
          <p:nvPr/>
        </p:nvSpPr>
        <p:spPr>
          <a:xfrm>
            <a:off x="11293824" y="4270786"/>
            <a:ext cx="7315200" cy="2246769"/>
          </a:xfrm>
          <a:prstGeom prst="rect">
            <a:avLst/>
          </a:prstGeom>
        </p:spPr>
        <p:txBody>
          <a:bodyPr>
            <a:spAutoFit/>
          </a:bodyPr>
          <a:lstStyle/>
          <a:p>
            <a:pPr>
              <a:lnSpc>
                <a:spcPts val="2799"/>
              </a:lnSpc>
            </a:pPr>
            <a:r>
              <a:rPr lang="en-US" dirty="0" smtClean="0">
                <a:latin typeface="Berlin Sans FB" pitchFamily="34" charset="0"/>
                <a:ea typeface="Roboto" pitchFamily="34" charset="-122"/>
                <a:cs typeface="Roboto" pitchFamily="34" charset="-120"/>
              </a:rPr>
              <a:t>Educating end-users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on </a:t>
            </a:r>
            <a:r>
              <a:rPr lang="en-US" dirty="0" smtClean="0">
                <a:latin typeface="Berlin Sans FB" pitchFamily="34" charset="0"/>
                <a:ea typeface="Roboto" pitchFamily="34" charset="-122"/>
                <a:cs typeface="Roboto" pitchFamily="34" charset="-120"/>
              </a:rPr>
              <a:t>the importance of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online </a:t>
            </a:r>
            <a:r>
              <a:rPr lang="en-US" dirty="0" smtClean="0">
                <a:latin typeface="Berlin Sans FB" pitchFamily="34" charset="0"/>
                <a:ea typeface="Roboto" pitchFamily="34" charset="-122"/>
                <a:cs typeface="Roboto" pitchFamily="34" charset="-120"/>
              </a:rPr>
              <a:t>safety and the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risks </a:t>
            </a:r>
            <a:r>
              <a:rPr lang="en-US" dirty="0" smtClean="0">
                <a:latin typeface="Berlin Sans FB" pitchFamily="34" charset="0"/>
                <a:ea typeface="Roboto" pitchFamily="34" charset="-122"/>
                <a:cs typeface="Roboto" pitchFamily="34" charset="-120"/>
              </a:rPr>
              <a:t>associated </a:t>
            </a:r>
            <a:r>
              <a:rPr lang="en-US" dirty="0" smtClean="0">
                <a:latin typeface="Berlin Sans FB" pitchFamily="34" charset="0"/>
                <a:ea typeface="Roboto" pitchFamily="34" charset="-122"/>
                <a:cs typeface="Roboto" pitchFamily="34" charset="-120"/>
              </a:rPr>
              <a:t>with</a:t>
            </a:r>
          </a:p>
          <a:p>
            <a:pPr>
              <a:lnSpc>
                <a:spcPts val="2799"/>
              </a:lnSpc>
            </a:pPr>
            <a:r>
              <a:rPr lang="en-US" dirty="0" smtClean="0">
                <a:latin typeface="Berlin Sans FB" pitchFamily="34" charset="0"/>
                <a:ea typeface="Roboto" pitchFamily="34" charset="-122"/>
                <a:cs typeface="Roboto" pitchFamily="34" charset="-120"/>
              </a:rPr>
              <a:t> </a:t>
            </a:r>
            <a:r>
              <a:rPr lang="en-US" dirty="0" err="1" smtClean="0">
                <a:latin typeface="Berlin Sans FB" pitchFamily="34" charset="0"/>
                <a:ea typeface="Roboto" pitchFamily="34" charset="-122"/>
                <a:cs typeface="Roboto" pitchFamily="34" charset="-120"/>
              </a:rPr>
              <a:t>keyloggers</a:t>
            </a:r>
            <a:r>
              <a:rPr lang="en-US" dirty="0" smtClean="0">
                <a:latin typeface="Berlin Sans FB" pitchFamily="34" charset="0"/>
                <a:ea typeface="Roboto" pitchFamily="34" charset="-122"/>
                <a:cs typeface="Roboto" pitchFamily="34" charset="-120"/>
              </a:rPr>
              <a:t> and </a:t>
            </a:r>
            <a:r>
              <a:rPr lang="en-US" dirty="0" smtClean="0">
                <a:latin typeface="Berlin Sans FB" pitchFamily="34" charset="0"/>
                <a:ea typeface="Roboto" pitchFamily="34" charset="-122"/>
                <a:cs typeface="Roboto" pitchFamily="34" charset="-120"/>
              </a:rPr>
              <a:t>other</a:t>
            </a:r>
          </a:p>
          <a:p>
            <a:pPr>
              <a:lnSpc>
                <a:spcPts val="2799"/>
              </a:lnSpc>
            </a:pPr>
            <a:r>
              <a:rPr lang="en-US" dirty="0" smtClean="0">
                <a:latin typeface="Berlin Sans FB" pitchFamily="34" charset="0"/>
                <a:ea typeface="Roboto" pitchFamily="34" charset="-122"/>
                <a:cs typeface="Roboto" pitchFamily="34" charset="-120"/>
              </a:rPr>
              <a:t> </a:t>
            </a:r>
            <a:r>
              <a:rPr lang="en-US" dirty="0" smtClean="0">
                <a:latin typeface="Berlin Sans FB" pitchFamily="34" charset="0"/>
                <a:ea typeface="Roboto" pitchFamily="34" charset="-122"/>
                <a:cs typeface="Roboto" pitchFamily="34" charset="-120"/>
              </a:rPr>
              <a:t>cyber threats.</a:t>
            </a:r>
            <a:endParaRPr lang="en-US" dirty="0">
              <a:latin typeface="Berlin Sans FB" pitchFamily="34" charset="0"/>
            </a:endParaRPr>
          </a:p>
        </p:txBody>
      </p:sp>
      <p:pic>
        <p:nvPicPr>
          <p:cNvPr id="12" name="Image 1" descr="preencoded.png"/>
          <p:cNvPicPr>
            <a:picLocks noChangeAspect="1"/>
          </p:cNvPicPr>
          <p:nvPr/>
        </p:nvPicPr>
        <p:blipFill>
          <a:blip r:embed="rId2">
            <a:lum bright="70000" contrast="-70000"/>
          </a:blip>
          <a:stretch>
            <a:fillRect/>
          </a:stretch>
        </p:blipFill>
        <p:spPr>
          <a:xfrm>
            <a:off x="946673" y="2866787"/>
            <a:ext cx="444341" cy="444341"/>
          </a:xfrm>
          <a:prstGeom prst="rect">
            <a:avLst/>
          </a:prstGeom>
        </p:spPr>
      </p:pic>
      <p:pic>
        <p:nvPicPr>
          <p:cNvPr id="13" name="Image 2" descr="preencoded.png"/>
          <p:cNvPicPr>
            <a:picLocks noChangeAspect="1"/>
          </p:cNvPicPr>
          <p:nvPr/>
        </p:nvPicPr>
        <p:blipFill>
          <a:blip r:embed="rId3">
            <a:lum bright="70000" contrast="-70000"/>
          </a:blip>
          <a:stretch>
            <a:fillRect/>
          </a:stretch>
        </p:blipFill>
        <p:spPr>
          <a:xfrm>
            <a:off x="4537710" y="2866787"/>
            <a:ext cx="444341" cy="444341"/>
          </a:xfrm>
          <a:prstGeom prst="rect">
            <a:avLst/>
          </a:prstGeom>
        </p:spPr>
      </p:pic>
      <p:pic>
        <p:nvPicPr>
          <p:cNvPr id="14" name="Image 3" descr="preencoded.png"/>
          <p:cNvPicPr>
            <a:picLocks noChangeAspect="1"/>
          </p:cNvPicPr>
          <p:nvPr/>
        </p:nvPicPr>
        <p:blipFill>
          <a:blip r:embed="rId4">
            <a:lum bright="70000" contrast="-70000"/>
          </a:blip>
          <a:stretch>
            <a:fillRect/>
          </a:stretch>
        </p:blipFill>
        <p:spPr>
          <a:xfrm>
            <a:off x="7798784" y="2866787"/>
            <a:ext cx="444341" cy="444341"/>
          </a:xfrm>
          <a:prstGeom prst="rect">
            <a:avLst/>
          </a:prstGeom>
        </p:spPr>
      </p:pic>
      <p:pic>
        <p:nvPicPr>
          <p:cNvPr id="15" name="Image 4" descr="preencoded.png"/>
          <p:cNvPicPr>
            <a:picLocks noChangeAspect="1"/>
          </p:cNvPicPr>
          <p:nvPr/>
        </p:nvPicPr>
        <p:blipFill>
          <a:blip r:embed="rId5">
            <a:lum bright="70000" contrast="-70000"/>
          </a:blip>
          <a:stretch>
            <a:fillRect/>
          </a:stretch>
        </p:blipFill>
        <p:spPr>
          <a:xfrm>
            <a:off x="11363815" y="2866787"/>
            <a:ext cx="444341" cy="4443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5907" y="956930"/>
            <a:ext cx="12312502" cy="646331"/>
          </a:xfrm>
          <a:prstGeom prst="rect">
            <a:avLst/>
          </a:prstGeom>
          <a:noFill/>
        </p:spPr>
        <p:txBody>
          <a:bodyPr wrap="square" rtlCol="0">
            <a:spAutoFit/>
          </a:bodyPr>
          <a:lstStyle/>
          <a:p>
            <a:r>
              <a:rPr lang="en-US" sz="3600" dirty="0" smtClean="0"/>
              <a:t>System development Approach</a:t>
            </a:r>
            <a:endParaRPr lang="en-US" sz="3600" dirty="0"/>
          </a:p>
        </p:txBody>
      </p:sp>
      <p:sp>
        <p:nvSpPr>
          <p:cNvPr id="3" name="Chevron 2"/>
          <p:cNvSpPr/>
          <p:nvPr/>
        </p:nvSpPr>
        <p:spPr>
          <a:xfrm>
            <a:off x="1275906" y="2158409"/>
            <a:ext cx="3519377" cy="1265275"/>
          </a:xfrm>
          <a:prstGeom prst="chevro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1</a:t>
            </a:r>
            <a:endParaRPr lang="en-US" dirty="0">
              <a:solidFill>
                <a:schemeClr val="bg1"/>
              </a:solidFill>
            </a:endParaRPr>
          </a:p>
        </p:txBody>
      </p:sp>
      <p:sp>
        <p:nvSpPr>
          <p:cNvPr id="4" name="Chevron 3"/>
          <p:cNvSpPr/>
          <p:nvPr/>
        </p:nvSpPr>
        <p:spPr>
          <a:xfrm>
            <a:off x="4274288" y="2158409"/>
            <a:ext cx="3530010" cy="1265275"/>
          </a:xfrm>
          <a:prstGeom prst="chevro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2</a:t>
            </a:r>
            <a:endParaRPr lang="en-US" dirty="0">
              <a:solidFill>
                <a:schemeClr val="bg1"/>
              </a:solidFill>
            </a:endParaRPr>
          </a:p>
        </p:txBody>
      </p:sp>
      <p:sp>
        <p:nvSpPr>
          <p:cNvPr id="5" name="Chevron 4"/>
          <p:cNvSpPr/>
          <p:nvPr/>
        </p:nvSpPr>
        <p:spPr>
          <a:xfrm>
            <a:off x="7272670" y="2158409"/>
            <a:ext cx="3593805" cy="1265275"/>
          </a:xfrm>
          <a:prstGeom prst="chevro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3</a:t>
            </a:r>
            <a:endParaRPr lang="en-US" dirty="0">
              <a:solidFill>
                <a:schemeClr val="bg1"/>
              </a:solidFill>
            </a:endParaRPr>
          </a:p>
        </p:txBody>
      </p:sp>
      <p:sp>
        <p:nvSpPr>
          <p:cNvPr id="6" name="Chevron 5"/>
          <p:cNvSpPr/>
          <p:nvPr/>
        </p:nvSpPr>
        <p:spPr>
          <a:xfrm>
            <a:off x="10377377" y="2158409"/>
            <a:ext cx="3423683" cy="1265275"/>
          </a:xfrm>
          <a:prstGeom prst="chevro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4</a:t>
            </a:r>
            <a:endParaRPr lang="en-US" dirty="0">
              <a:solidFill>
                <a:schemeClr val="bg1"/>
              </a:solidFill>
            </a:endParaRPr>
          </a:p>
        </p:txBody>
      </p:sp>
      <p:sp>
        <p:nvSpPr>
          <p:cNvPr id="8" name="Rectangle 7"/>
          <p:cNvSpPr/>
          <p:nvPr/>
        </p:nvSpPr>
        <p:spPr>
          <a:xfrm>
            <a:off x="1520456" y="4657060"/>
            <a:ext cx="7315200" cy="1887696"/>
          </a:xfrm>
          <a:prstGeom prst="rect">
            <a:avLst/>
          </a:prstGeom>
        </p:spPr>
        <p:txBody>
          <a:bodyPr>
            <a:spAutoFit/>
          </a:bodyPr>
          <a:lstStyle/>
          <a:p>
            <a:pPr>
              <a:lnSpc>
                <a:spcPts val="2799"/>
              </a:lnSpc>
            </a:pPr>
            <a:r>
              <a:rPr lang="en-US" dirty="0" smtClean="0">
                <a:latin typeface="Berlin Sans FB" pitchFamily="34" charset="0"/>
                <a:ea typeface="Roboto" pitchFamily="34" charset="-122"/>
                <a:cs typeface="Roboto" pitchFamily="34" charset="-120"/>
              </a:rPr>
              <a:t>Establishing clear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objectives</a:t>
            </a:r>
            <a:r>
              <a:rPr lang="en-US" dirty="0" smtClean="0">
                <a:latin typeface="Berlin Sans FB" pitchFamily="34" charset="0"/>
                <a:ea typeface="Roboto" pitchFamily="34" charset="-122"/>
                <a:cs typeface="Roboto" pitchFamily="34" charset="-120"/>
              </a:rPr>
              <a:t>, identifying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requirements</a:t>
            </a:r>
            <a:r>
              <a:rPr lang="en-US" dirty="0" smtClean="0">
                <a:latin typeface="Berlin Sans FB" pitchFamily="34" charset="0"/>
                <a:ea typeface="Roboto" pitchFamily="34" charset="-122"/>
                <a:cs typeface="Roboto" pitchFamily="34" charset="-120"/>
              </a:rPr>
              <a:t>, and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defining </a:t>
            </a:r>
            <a:r>
              <a:rPr lang="en-US" dirty="0" smtClean="0">
                <a:latin typeface="Berlin Sans FB" pitchFamily="34" charset="0"/>
                <a:ea typeface="Roboto" pitchFamily="34" charset="-122"/>
                <a:cs typeface="Roboto" pitchFamily="34" charset="-120"/>
              </a:rPr>
              <a:t>the scope of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the </a:t>
            </a:r>
            <a:r>
              <a:rPr lang="en-US" dirty="0" smtClean="0">
                <a:latin typeface="Berlin Sans FB" pitchFamily="34" charset="0"/>
                <a:ea typeface="Roboto" pitchFamily="34" charset="-122"/>
                <a:cs typeface="Roboto" pitchFamily="34" charset="-120"/>
              </a:rPr>
              <a:t>cybersecurity system.</a:t>
            </a:r>
            <a:endParaRPr lang="en-US" dirty="0">
              <a:latin typeface="Berlin Sans FB" pitchFamily="34" charset="0"/>
            </a:endParaRPr>
          </a:p>
        </p:txBody>
      </p:sp>
      <p:sp>
        <p:nvSpPr>
          <p:cNvPr id="9" name="Rectangle 8"/>
          <p:cNvSpPr/>
          <p:nvPr/>
        </p:nvSpPr>
        <p:spPr>
          <a:xfrm>
            <a:off x="4657060" y="4657060"/>
            <a:ext cx="7315200" cy="1887696"/>
          </a:xfrm>
          <a:prstGeom prst="rect">
            <a:avLst/>
          </a:prstGeom>
        </p:spPr>
        <p:txBody>
          <a:bodyPr>
            <a:spAutoFit/>
          </a:bodyPr>
          <a:lstStyle/>
          <a:p>
            <a:pPr>
              <a:lnSpc>
                <a:spcPts val="2799"/>
              </a:lnSpc>
            </a:pPr>
            <a:r>
              <a:rPr lang="en-US" dirty="0" smtClean="0">
                <a:latin typeface="Berlin Sans FB" pitchFamily="34" charset="0"/>
                <a:ea typeface="Roboto" pitchFamily="34" charset="-122"/>
                <a:cs typeface="Roboto" pitchFamily="34" charset="-120"/>
              </a:rPr>
              <a:t>Designing the system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architecture</a:t>
            </a:r>
            <a:r>
              <a:rPr lang="en-US" dirty="0" smtClean="0">
                <a:latin typeface="Berlin Sans FB" pitchFamily="34" charset="0"/>
                <a:ea typeface="Roboto" pitchFamily="34" charset="-122"/>
                <a:cs typeface="Roboto" pitchFamily="34" charset="-120"/>
              </a:rPr>
              <a:t>, selecting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appropriate </a:t>
            </a:r>
            <a:r>
              <a:rPr lang="en-US" dirty="0" smtClean="0">
                <a:latin typeface="Berlin Sans FB" pitchFamily="34" charset="0"/>
                <a:ea typeface="Roboto" pitchFamily="34" charset="-122"/>
                <a:cs typeface="Roboto" pitchFamily="34" charset="-120"/>
              </a:rPr>
              <a:t>technologies,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and </a:t>
            </a:r>
            <a:r>
              <a:rPr lang="en-US" dirty="0" smtClean="0">
                <a:latin typeface="Berlin Sans FB" pitchFamily="34" charset="0"/>
                <a:ea typeface="Roboto" pitchFamily="34" charset="-122"/>
                <a:cs typeface="Roboto" pitchFamily="34" charset="-120"/>
              </a:rPr>
              <a:t>defining security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controls</a:t>
            </a:r>
            <a:r>
              <a:rPr lang="en-US" dirty="0" smtClean="0">
                <a:latin typeface="Berlin Sans FB" pitchFamily="34" charset="0"/>
                <a:ea typeface="Roboto" pitchFamily="34" charset="-122"/>
                <a:cs typeface="Roboto" pitchFamily="34" charset="-120"/>
              </a:rPr>
              <a:t>.</a:t>
            </a:r>
            <a:endParaRPr lang="en-US" dirty="0">
              <a:latin typeface="Berlin Sans FB" pitchFamily="34" charset="0"/>
            </a:endParaRPr>
          </a:p>
        </p:txBody>
      </p:sp>
      <p:sp>
        <p:nvSpPr>
          <p:cNvPr id="10" name="Rectangle 9"/>
          <p:cNvSpPr/>
          <p:nvPr/>
        </p:nvSpPr>
        <p:spPr>
          <a:xfrm>
            <a:off x="7804298" y="4657060"/>
            <a:ext cx="7315200" cy="1887696"/>
          </a:xfrm>
          <a:prstGeom prst="rect">
            <a:avLst/>
          </a:prstGeom>
        </p:spPr>
        <p:txBody>
          <a:bodyPr>
            <a:spAutoFit/>
          </a:bodyPr>
          <a:lstStyle/>
          <a:p>
            <a:pPr>
              <a:lnSpc>
                <a:spcPts val="2799"/>
              </a:lnSpc>
            </a:pPr>
            <a:r>
              <a:rPr lang="en-US" dirty="0" smtClean="0">
                <a:latin typeface="Berlin Sans FB" pitchFamily="34" charset="0"/>
                <a:ea typeface="Roboto" pitchFamily="34" charset="-122"/>
                <a:cs typeface="Roboto" pitchFamily="34" charset="-120"/>
              </a:rPr>
              <a:t>Deploying the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cybersecurity </a:t>
            </a:r>
            <a:r>
              <a:rPr lang="en-US" dirty="0" smtClean="0">
                <a:latin typeface="Berlin Sans FB" pitchFamily="34" charset="0"/>
                <a:ea typeface="Roboto" pitchFamily="34" charset="-122"/>
                <a:cs typeface="Roboto" pitchFamily="34" charset="-120"/>
              </a:rPr>
              <a:t>system,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integrating </a:t>
            </a:r>
            <a:r>
              <a:rPr lang="en-US" dirty="0" smtClean="0">
                <a:latin typeface="Berlin Sans FB" pitchFamily="34" charset="0"/>
                <a:ea typeface="Roboto" pitchFamily="34" charset="-122"/>
                <a:cs typeface="Roboto" pitchFamily="34" charset="-120"/>
              </a:rPr>
              <a:t>it with existing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infrastructure</a:t>
            </a:r>
            <a:r>
              <a:rPr lang="en-US" dirty="0" smtClean="0">
                <a:latin typeface="Berlin Sans FB" pitchFamily="34" charset="0"/>
                <a:ea typeface="Roboto" pitchFamily="34" charset="-122"/>
                <a:cs typeface="Roboto" pitchFamily="34" charset="-120"/>
              </a:rPr>
              <a:t>, and testing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its </a:t>
            </a:r>
            <a:r>
              <a:rPr lang="en-US" dirty="0" smtClean="0">
                <a:latin typeface="Berlin Sans FB" pitchFamily="34" charset="0"/>
                <a:ea typeface="Roboto" pitchFamily="34" charset="-122"/>
                <a:cs typeface="Roboto" pitchFamily="34" charset="-120"/>
              </a:rPr>
              <a:t>effectiveness.</a:t>
            </a:r>
            <a:endParaRPr lang="en-US" dirty="0">
              <a:latin typeface="Berlin Sans FB" pitchFamily="34" charset="0"/>
            </a:endParaRPr>
          </a:p>
        </p:txBody>
      </p:sp>
      <p:sp>
        <p:nvSpPr>
          <p:cNvPr id="11" name="Rectangle 10"/>
          <p:cNvSpPr/>
          <p:nvPr/>
        </p:nvSpPr>
        <p:spPr>
          <a:xfrm>
            <a:off x="10866475" y="4657060"/>
            <a:ext cx="7315200" cy="1887696"/>
          </a:xfrm>
          <a:prstGeom prst="rect">
            <a:avLst/>
          </a:prstGeom>
        </p:spPr>
        <p:txBody>
          <a:bodyPr>
            <a:spAutoFit/>
          </a:bodyPr>
          <a:lstStyle/>
          <a:p>
            <a:pPr>
              <a:lnSpc>
                <a:spcPts val="2799"/>
              </a:lnSpc>
            </a:pPr>
            <a:r>
              <a:rPr lang="en-US" dirty="0" smtClean="0">
                <a:latin typeface="Berlin Sans FB" pitchFamily="34" charset="0"/>
                <a:ea typeface="Roboto" pitchFamily="34" charset="-122"/>
                <a:cs typeface="Roboto" pitchFamily="34" charset="-120"/>
              </a:rPr>
              <a:t>Continuously monitoring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the </a:t>
            </a:r>
            <a:r>
              <a:rPr lang="en-US" dirty="0" smtClean="0">
                <a:latin typeface="Berlin Sans FB" pitchFamily="34" charset="0"/>
                <a:ea typeface="Roboto" pitchFamily="34" charset="-122"/>
                <a:cs typeface="Roboto" pitchFamily="34" charset="-120"/>
              </a:rPr>
              <a:t>system, addressing new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threats</a:t>
            </a:r>
            <a:r>
              <a:rPr lang="en-US" dirty="0" smtClean="0">
                <a:latin typeface="Berlin Sans FB" pitchFamily="34" charset="0"/>
                <a:ea typeface="Roboto" pitchFamily="34" charset="-122"/>
                <a:cs typeface="Roboto" pitchFamily="34" charset="-120"/>
              </a:rPr>
              <a:t>, and making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Necessary adjustments </a:t>
            </a:r>
            <a:r>
              <a:rPr lang="en-US" dirty="0" smtClean="0">
                <a:latin typeface="Berlin Sans FB" pitchFamily="34" charset="0"/>
                <a:ea typeface="Roboto" pitchFamily="34" charset="-122"/>
                <a:cs typeface="Roboto" pitchFamily="34" charset="-120"/>
              </a:rPr>
              <a:t>to </a:t>
            </a:r>
            <a:endParaRPr lang="en-US" dirty="0" smtClean="0">
              <a:latin typeface="Berlin Sans FB" pitchFamily="34" charset="0"/>
              <a:ea typeface="Roboto" pitchFamily="34" charset="-122"/>
              <a:cs typeface="Roboto" pitchFamily="34" charset="-120"/>
            </a:endParaRPr>
          </a:p>
          <a:p>
            <a:pPr>
              <a:lnSpc>
                <a:spcPts val="2799"/>
              </a:lnSpc>
            </a:pPr>
            <a:r>
              <a:rPr lang="en-US" dirty="0" smtClean="0">
                <a:latin typeface="Berlin Sans FB" pitchFamily="34" charset="0"/>
                <a:ea typeface="Roboto" pitchFamily="34" charset="-122"/>
                <a:cs typeface="Roboto" pitchFamily="34" charset="-120"/>
              </a:rPr>
              <a:t>Maintain robust </a:t>
            </a:r>
            <a:r>
              <a:rPr lang="en-US" dirty="0" smtClean="0">
                <a:latin typeface="Berlin Sans FB" pitchFamily="34" charset="0"/>
                <a:ea typeface="Roboto" pitchFamily="34" charset="-122"/>
                <a:cs typeface="Roboto" pitchFamily="34" charset="-120"/>
              </a:rPr>
              <a:t>protection.</a:t>
            </a:r>
            <a:endParaRPr lang="en-US" dirty="0">
              <a:latin typeface="Berlin Sans FB" pitchFamily="34" charset="0"/>
            </a:endParaRPr>
          </a:p>
        </p:txBody>
      </p:sp>
      <p:sp>
        <p:nvSpPr>
          <p:cNvPr id="12" name="TextBox 11"/>
          <p:cNvSpPr txBox="1"/>
          <p:nvPr/>
        </p:nvSpPr>
        <p:spPr>
          <a:xfrm>
            <a:off x="1520456" y="4125433"/>
            <a:ext cx="2275367" cy="382772"/>
          </a:xfrm>
          <a:prstGeom prst="rect">
            <a:avLst/>
          </a:prstGeom>
          <a:noFill/>
        </p:spPr>
        <p:txBody>
          <a:bodyPr wrap="square" rtlCol="0">
            <a:spAutoFit/>
          </a:bodyPr>
          <a:lstStyle/>
          <a:p>
            <a:r>
              <a:rPr lang="en-US" dirty="0" smtClean="0"/>
              <a:t>Planning</a:t>
            </a:r>
            <a:endParaRPr lang="en-US" dirty="0"/>
          </a:p>
        </p:txBody>
      </p:sp>
      <p:sp>
        <p:nvSpPr>
          <p:cNvPr id="13" name="TextBox 12"/>
          <p:cNvSpPr txBox="1"/>
          <p:nvPr/>
        </p:nvSpPr>
        <p:spPr>
          <a:xfrm>
            <a:off x="4657060" y="4125433"/>
            <a:ext cx="2137145" cy="382772"/>
          </a:xfrm>
          <a:prstGeom prst="rect">
            <a:avLst/>
          </a:prstGeom>
          <a:noFill/>
        </p:spPr>
        <p:txBody>
          <a:bodyPr wrap="square" rtlCol="0">
            <a:spAutoFit/>
          </a:bodyPr>
          <a:lstStyle/>
          <a:p>
            <a:r>
              <a:rPr lang="en-US" dirty="0" smtClean="0"/>
              <a:t>Design</a:t>
            </a:r>
            <a:endParaRPr lang="en-US" dirty="0"/>
          </a:p>
        </p:txBody>
      </p:sp>
      <p:sp>
        <p:nvSpPr>
          <p:cNvPr id="14" name="TextBox 13"/>
          <p:cNvSpPr txBox="1"/>
          <p:nvPr/>
        </p:nvSpPr>
        <p:spPr>
          <a:xfrm>
            <a:off x="7809614" y="4125433"/>
            <a:ext cx="2052083" cy="369332"/>
          </a:xfrm>
          <a:prstGeom prst="rect">
            <a:avLst/>
          </a:prstGeom>
          <a:noFill/>
        </p:spPr>
        <p:txBody>
          <a:bodyPr wrap="square" rtlCol="0">
            <a:spAutoFit/>
          </a:bodyPr>
          <a:lstStyle/>
          <a:p>
            <a:r>
              <a:rPr lang="en-US" dirty="0" smtClean="0"/>
              <a:t>Implementation</a:t>
            </a:r>
            <a:endParaRPr lang="en-US" dirty="0"/>
          </a:p>
        </p:txBody>
      </p:sp>
      <p:sp>
        <p:nvSpPr>
          <p:cNvPr id="15" name="TextBox 14"/>
          <p:cNvSpPr txBox="1"/>
          <p:nvPr/>
        </p:nvSpPr>
        <p:spPr>
          <a:xfrm>
            <a:off x="10866475" y="4125433"/>
            <a:ext cx="2721934" cy="369332"/>
          </a:xfrm>
          <a:prstGeom prst="rect">
            <a:avLst/>
          </a:prstGeom>
          <a:noFill/>
        </p:spPr>
        <p:txBody>
          <a:bodyPr wrap="square" rtlCol="0">
            <a:spAutoFit/>
          </a:bodyPr>
          <a:lstStyle/>
          <a:p>
            <a:r>
              <a:rPr lang="en-US" dirty="0" err="1" smtClean="0"/>
              <a:t>Monitroing</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1749" y="3168502"/>
            <a:ext cx="6156251" cy="2554545"/>
          </a:xfrm>
          <a:prstGeom prst="rect">
            <a:avLst/>
          </a:prstGeom>
        </p:spPr>
        <p:txBody>
          <a:bodyPr wrap="square">
            <a:spAutoFit/>
          </a:bodyPr>
          <a:lstStyle/>
          <a:p>
            <a:r>
              <a:rPr lang="en-US" sz="2000" dirty="0" smtClean="0">
                <a:latin typeface="Berlin Sans FB" pitchFamily="34" charset="0"/>
                <a:ea typeface="Roboto" pitchFamily="34" charset="-122"/>
                <a:cs typeface="Roboto" pitchFamily="34" charset="-120"/>
              </a:rPr>
              <a:t>Keyloggers pose a significant threat to individual </a:t>
            </a:r>
            <a:r>
              <a:rPr lang="en-US" sz="2000" dirty="0" smtClean="0">
                <a:latin typeface="Berlin Sans FB" pitchFamily="34" charset="0"/>
                <a:ea typeface="Roboto" pitchFamily="34" charset="-122"/>
                <a:cs typeface="Roboto" pitchFamily="34" charset="-120"/>
              </a:rPr>
              <a:t>and organizational </a:t>
            </a:r>
            <a:r>
              <a:rPr lang="en-US" sz="2000" dirty="0" smtClean="0">
                <a:latin typeface="Berlin Sans FB" pitchFamily="34" charset="0"/>
                <a:ea typeface="Roboto" pitchFamily="34" charset="-122"/>
                <a:cs typeface="Roboto" pitchFamily="34" charset="-120"/>
              </a:rPr>
              <a:t>security, as they can compromise sensitive information and enable a wide range of cyber attacks. By implementing a comprehensive cybersecurity strategy, including robust detection and prevention measures, user education, and continuous monitoring, we can effectively mitigate the risks posed by these malicious tools</a:t>
            </a:r>
            <a:endParaRPr lang="en-US" sz="2000" dirty="0">
              <a:latin typeface="Berlin Sans FB" pitchFamily="34" charset="0"/>
            </a:endParaRPr>
          </a:p>
        </p:txBody>
      </p:sp>
      <p:sp>
        <p:nvSpPr>
          <p:cNvPr id="3" name="TextBox 2"/>
          <p:cNvSpPr txBox="1"/>
          <p:nvPr/>
        </p:nvSpPr>
        <p:spPr>
          <a:xfrm>
            <a:off x="701749" y="1851154"/>
            <a:ext cx="10430539" cy="646331"/>
          </a:xfrm>
          <a:prstGeom prst="rect">
            <a:avLst/>
          </a:prstGeom>
          <a:noFill/>
        </p:spPr>
        <p:txBody>
          <a:bodyPr wrap="square" rtlCol="0">
            <a:spAutoFit/>
          </a:bodyPr>
          <a:lstStyle/>
          <a:p>
            <a:r>
              <a:rPr lang="en-US" sz="3600" dirty="0" smtClean="0"/>
              <a:t>Conclusion</a:t>
            </a:r>
            <a:endParaRPr lang="en-US" sz="3600" dirty="0"/>
          </a:p>
        </p:txBody>
      </p:sp>
      <p:pic>
        <p:nvPicPr>
          <p:cNvPr id="4" name="Picture 3" descr="sigmund-TlFw-WoI8_w-unsplash.jpg"/>
          <p:cNvPicPr>
            <a:picLocks noChangeAspect="1"/>
          </p:cNvPicPr>
          <p:nvPr/>
        </p:nvPicPr>
        <p:blipFill>
          <a:blip r:embed="rId2"/>
          <a:stretch>
            <a:fillRect/>
          </a:stretch>
        </p:blipFill>
        <p:spPr>
          <a:xfrm>
            <a:off x="7559750" y="1527989"/>
            <a:ext cx="6539024" cy="43593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151</TotalTime>
  <Words>603</Words>
  <Application>Microsoft Office PowerPoint</Application>
  <PresentationFormat>Custom</PresentationFormat>
  <Paragraphs>128</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Apex</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cp:lastModifiedBy>Welcome</cp:lastModifiedBy>
  <cp:revision>17</cp:revision>
  <dcterms:created xsi:type="dcterms:W3CDTF">2024-03-31T22:13:37Z</dcterms:created>
  <dcterms:modified xsi:type="dcterms:W3CDTF">2024-04-04T11:06:47Z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2b0e59f9f1104877a539aadebfe06b34</vt:lpwstr>
  </property>
</Properties>
</file>